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3"/>
  </p:handoutMasterIdLst>
  <p:sldIdLst>
    <p:sldId id="788" r:id="rId3"/>
    <p:sldId id="595" r:id="rId5"/>
    <p:sldId id="662" r:id="rId6"/>
    <p:sldId id="607" r:id="rId7"/>
    <p:sldId id="789" r:id="rId8"/>
    <p:sldId id="794" r:id="rId9"/>
    <p:sldId id="798" r:id="rId10"/>
    <p:sldId id="799" r:id="rId11"/>
    <p:sldId id="797" r:id="rId12"/>
  </p:sldIdLst>
  <p:sldSz cx="9144000" cy="5143500" type="screen16x9"/>
  <p:notesSz cx="6858000" cy="9144000"/>
  <p:custDataLst>
    <p:tags r:id="rId18"/>
  </p:custDataLst>
  <p:defaultText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 id="2" name="TangSY" initials="T"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31D29"/>
    <a:srgbClr val="1F4E79"/>
    <a:srgbClr val="FF9999"/>
    <a:srgbClr val="548235"/>
    <a:srgbClr val="454794"/>
    <a:srgbClr val="D6D7EA"/>
    <a:srgbClr val="00A1E7"/>
    <a:srgbClr val="F29909"/>
    <a:srgbClr val="BD4643"/>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56" autoAdjust="0"/>
    <p:restoredTop sz="67762" autoAdjust="0"/>
  </p:normalViewPr>
  <p:slideViewPr>
    <p:cSldViewPr snapToGrid="0" showGuides="1">
      <p:cViewPr varScale="1">
        <p:scale>
          <a:sx n="109" d="100"/>
          <a:sy n="109" d="100"/>
        </p:scale>
        <p:origin x="1507" y="77"/>
      </p:cViewPr>
      <p:guideLst>
        <p:guide orient="horz" pos="2079"/>
        <p:guide pos="312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0"/>
    </p:cViewPr>
  </p:sorterViewPr>
  <p:notesViewPr>
    <p:cSldViewPr snapToGrid="0">
      <p:cViewPr varScale="1">
        <p:scale>
          <a:sx n="84" d="100"/>
          <a:sy n="84" d="100"/>
        </p:scale>
        <p:origin x="3828" y="1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gs" Target="tags/tag1.xml"/><Relationship Id="rId17" Type="http://schemas.openxmlformats.org/officeDocument/2006/relationships/commentAuthors" Target="commentAuthors.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handoutMaster" Target="handoutMasters/handoutMaster1.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4-05-27T22:45:52.583" idx="1">
    <p:pos x="10" y="10"/>
    <p:text/>
  </p:cm>
</p:cmLst>
</file>

<file path=ppt/comments/comment2.xml><?xml version="1.0" encoding="utf-8"?>
<p:cmLst xmlns:a="http://schemas.openxmlformats.org/drawingml/2006/main" xmlns:r="http://schemas.openxmlformats.org/officeDocument/2006/relationships" xmlns:p="http://schemas.openxmlformats.org/presentationml/2006/main">
  <p:cm authorId="2" dt="2024-05-27T22:45:52.583" idx="1">
    <p:pos x="10" y="10"/>
    <p:text/>
  </p:cm>
</p:cmLst>
</file>

<file path=ppt/comments/comment3.xml><?xml version="1.0" encoding="utf-8"?>
<p:cmLst xmlns:a="http://schemas.openxmlformats.org/drawingml/2006/main" xmlns:r="http://schemas.openxmlformats.org/officeDocument/2006/relationships" xmlns:p="http://schemas.openxmlformats.org/presentationml/2006/main">
  <p:cm authorId="2" dt="2024-05-27T22:45:52.583" idx="1">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8AF00C1-346B-4811-B8C4-B1C4B970AFBE}"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23AF666-B5A9-4CCD-9C80-8AAA192EE5FC}"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BAD0FE-16ED-4ECC-B2F4-65881BD98A7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2AF6D6-2F88-4805-8095-E0D3F161BEC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31800" y="1143000"/>
            <a:ext cx="5994400" cy="3371850"/>
          </a:xfrm>
        </p:spPr>
      </p:sp>
      <p:sp>
        <p:nvSpPr>
          <p:cNvPr id="3" name="备注占位符 2"/>
          <p:cNvSpPr>
            <a:spLocks noGrp="1"/>
          </p:cNvSpPr>
          <p:nvPr>
            <p:ph type="body" idx="1"/>
          </p:nvPr>
        </p:nvSpPr>
        <p:spPr>
          <a:xfrm>
            <a:off x="685800" y="5829300"/>
            <a:ext cx="5486400" cy="1188720"/>
          </a:xfrm>
        </p:spPr>
        <p:txBody>
          <a:bodyPr/>
          <a:lstStyle/>
          <a:p>
            <a:endParaRPr lang="zh-CN" altLang="en-US" dirty="0"/>
          </a:p>
        </p:txBody>
      </p:sp>
      <p:sp>
        <p:nvSpPr>
          <p:cNvPr id="4" name="灯片编号占位符 3"/>
          <p:cNvSpPr>
            <a:spLocks noGrp="1"/>
          </p:cNvSpPr>
          <p:nvPr>
            <p:ph type="sldNum" sz="quarter" idx="10"/>
          </p:nvPr>
        </p:nvSpPr>
        <p:spPr/>
        <p:txBody>
          <a:bodyPr/>
          <a:lstStyle/>
          <a:p>
            <a:fld id="{8A2AF6D6-2F88-4805-8095-E0D3F161BEC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说明：</a:t>
            </a:r>
            <a:r>
              <a:rPr lang="en-US" altLang="zh-CN" dirty="0"/>
              <a:t>1</a:t>
            </a:r>
            <a:r>
              <a:rPr lang="zh-CN" altLang="en-US" dirty="0"/>
              <a:t>、时事热点分享，主创人员仅为</a:t>
            </a:r>
            <a:r>
              <a:rPr lang="en-US" altLang="zh-CN" dirty="0"/>
              <a:t>1</a:t>
            </a:r>
            <a:r>
              <a:rPr lang="zh-CN" altLang="en-US" dirty="0"/>
              <a:t>人。</a:t>
            </a:r>
            <a:r>
              <a:rPr lang="en-US" altLang="zh-CN" dirty="0"/>
              <a:t>2</a:t>
            </a:r>
            <a:r>
              <a:rPr lang="zh-CN" altLang="en-US" dirty="0"/>
              <a:t>、自主学研成果分享，主创人员最多不超过</a:t>
            </a:r>
            <a:r>
              <a:rPr lang="en-US" altLang="zh-CN" dirty="0"/>
              <a:t>3</a:t>
            </a:r>
            <a:r>
              <a:rPr lang="zh-CN" altLang="en-US" dirty="0"/>
              <a:t>人。并列明具体分工。</a:t>
            </a:r>
            <a:endParaRPr lang="zh-CN" altLang="en-US" dirty="0"/>
          </a:p>
        </p:txBody>
      </p:sp>
      <p:sp>
        <p:nvSpPr>
          <p:cNvPr id="4" name="灯片编号占位符 3"/>
          <p:cNvSpPr>
            <a:spLocks noGrp="1"/>
          </p:cNvSpPr>
          <p:nvPr>
            <p:ph type="sldNum" sz="quarter" idx="10"/>
          </p:nvPr>
        </p:nvSpPr>
        <p:spPr/>
        <p:txBody>
          <a:bodyPr/>
          <a:lstStyle/>
          <a:p>
            <a:fld id="{8A2AF6D6-2F88-4805-8095-E0D3F161BEC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000" dirty="0"/>
          </a:p>
        </p:txBody>
      </p:sp>
      <p:sp>
        <p:nvSpPr>
          <p:cNvPr id="4" name="灯片编号占位符 3"/>
          <p:cNvSpPr>
            <a:spLocks noGrp="1"/>
          </p:cNvSpPr>
          <p:nvPr>
            <p:ph type="sldNum" sz="quarter" idx="10"/>
          </p:nvPr>
        </p:nvSpPr>
        <p:spPr/>
        <p:txBody>
          <a:bodyPr/>
          <a:lstStyle/>
          <a:p>
            <a:fld id="{8A2AF6D6-2F88-4805-8095-E0D3F161BEC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000" dirty="0"/>
          </a:p>
        </p:txBody>
      </p:sp>
      <p:sp>
        <p:nvSpPr>
          <p:cNvPr id="4" name="灯片编号占位符 3"/>
          <p:cNvSpPr>
            <a:spLocks noGrp="1"/>
          </p:cNvSpPr>
          <p:nvPr>
            <p:ph type="sldNum" sz="quarter" idx="10"/>
          </p:nvPr>
        </p:nvSpPr>
        <p:spPr/>
        <p:txBody>
          <a:bodyPr/>
          <a:lstStyle/>
          <a:p>
            <a:fld id="{8A2AF6D6-2F88-4805-8095-E0D3F161BEC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000" dirty="0"/>
          </a:p>
        </p:txBody>
      </p:sp>
      <p:sp>
        <p:nvSpPr>
          <p:cNvPr id="4" name="灯片编号占位符 3"/>
          <p:cNvSpPr>
            <a:spLocks noGrp="1"/>
          </p:cNvSpPr>
          <p:nvPr>
            <p:ph type="sldNum" sz="quarter" idx="10"/>
          </p:nvPr>
        </p:nvSpPr>
        <p:spPr/>
        <p:txBody>
          <a:bodyPr/>
          <a:lstStyle/>
          <a:p>
            <a:fld id="{8A2AF6D6-2F88-4805-8095-E0D3F161BEC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000" dirty="0"/>
          </a:p>
        </p:txBody>
      </p:sp>
      <p:sp>
        <p:nvSpPr>
          <p:cNvPr id="4" name="灯片编号占位符 3"/>
          <p:cNvSpPr>
            <a:spLocks noGrp="1"/>
          </p:cNvSpPr>
          <p:nvPr>
            <p:ph type="sldNum" sz="quarter" idx="10"/>
          </p:nvPr>
        </p:nvSpPr>
        <p:spPr/>
        <p:txBody>
          <a:bodyPr/>
          <a:lstStyle/>
          <a:p>
            <a:fld id="{8A2AF6D6-2F88-4805-8095-E0D3F161BEC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000" dirty="0"/>
          </a:p>
        </p:txBody>
      </p:sp>
      <p:sp>
        <p:nvSpPr>
          <p:cNvPr id="4" name="灯片编号占位符 3"/>
          <p:cNvSpPr>
            <a:spLocks noGrp="1"/>
          </p:cNvSpPr>
          <p:nvPr>
            <p:ph type="sldNum" sz="quarter" idx="10"/>
          </p:nvPr>
        </p:nvSpPr>
        <p:spPr/>
        <p:txBody>
          <a:bodyPr/>
          <a:lstStyle/>
          <a:p>
            <a:fld id="{8A2AF6D6-2F88-4805-8095-E0D3F161BEC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000" dirty="0"/>
          </a:p>
        </p:txBody>
      </p:sp>
      <p:sp>
        <p:nvSpPr>
          <p:cNvPr id="4" name="灯片编号占位符 3"/>
          <p:cNvSpPr>
            <a:spLocks noGrp="1"/>
          </p:cNvSpPr>
          <p:nvPr>
            <p:ph type="sldNum" sz="quarter" idx="10"/>
          </p:nvPr>
        </p:nvSpPr>
        <p:spPr/>
        <p:txBody>
          <a:bodyPr/>
          <a:lstStyle/>
          <a:p>
            <a:fld id="{8A2AF6D6-2F88-4805-8095-E0D3F161BEC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000" dirty="0"/>
          </a:p>
        </p:txBody>
      </p:sp>
      <p:sp>
        <p:nvSpPr>
          <p:cNvPr id="4" name="灯片编号占位符 3"/>
          <p:cNvSpPr>
            <a:spLocks noGrp="1"/>
          </p:cNvSpPr>
          <p:nvPr>
            <p:ph type="sldNum" sz="quarter" idx="10"/>
          </p:nvPr>
        </p:nvSpPr>
        <p:spPr/>
        <p:txBody>
          <a:bodyPr/>
          <a:lstStyle/>
          <a:p>
            <a:fld id="{8A2AF6D6-2F88-4805-8095-E0D3F161BEC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6" y="273845"/>
            <a:ext cx="1971675" cy="4358879"/>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628652" y="273845"/>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3048000" y="331472"/>
            <a:ext cx="3276600" cy="2312673"/>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71291" tIns="35646" rIns="71291" bIns="35646"/>
          <a:lstStyle>
            <a:lvl1pPr marL="0" indent="0" algn="ctr">
              <a:buNone/>
              <a:defRPr sz="800">
                <a:solidFill>
                  <a:srgbClr val="7F7F7F"/>
                </a:solidFill>
                <a:latin typeface="Lato Regular"/>
                <a:cs typeface="Lato Regular"/>
              </a:defRPr>
            </a:lvl1pPr>
          </a:lstStyle>
          <a:p>
            <a:r>
              <a:rPr lang="zh-CN" altLang="en-US"/>
              <a:t>单击图标添加图片</a:t>
            </a:r>
            <a:endParaRPr lang="en-US" dirty="0"/>
          </a:p>
        </p:txBody>
      </p:sp>
      <p:sp>
        <p:nvSpPr>
          <p:cNvPr id="8" name="Text Placeholder 7"/>
          <p:cNvSpPr>
            <a:spLocks noGrp="1"/>
          </p:cNvSpPr>
          <p:nvPr>
            <p:ph type="body" sz="quarter" idx="10" hasCustomPrompt="1"/>
          </p:nvPr>
        </p:nvSpPr>
        <p:spPr>
          <a:xfrm>
            <a:off x="2966029" y="2851090"/>
            <a:ext cx="3383973" cy="323835"/>
          </a:xfrm>
          <a:prstGeom prst="rect">
            <a:avLst/>
          </a:prstGeom>
        </p:spPr>
        <p:txBody>
          <a:bodyPr vert="horz" lIns="0" tIns="30377" rIns="0" bIns="30377" anchor="ctr"/>
          <a:lstStyle>
            <a:lvl1pPr marL="0" indent="0" algn="ctr">
              <a:lnSpc>
                <a:spcPct val="100000"/>
              </a:lnSpc>
              <a:spcBef>
                <a:spcPts val="0"/>
              </a:spcBef>
              <a:buNone/>
              <a:defRPr sz="3200" b="1">
                <a:solidFill>
                  <a:schemeClr val="bg1"/>
                </a:solidFill>
                <a:latin typeface="Lato Hairline"/>
                <a:cs typeface="Lato Hairline"/>
              </a:defRPr>
            </a:lvl1pPr>
          </a:lstStyle>
          <a:p>
            <a:pPr lvl="0"/>
            <a:r>
              <a:rPr lang="es-ES_tradnl" dirty="0"/>
              <a:t>TITLE HERE</a:t>
            </a:r>
            <a:endParaRPr lang="es-ES_tradnl" dirty="0"/>
          </a:p>
        </p:txBody>
      </p:sp>
      <p:sp>
        <p:nvSpPr>
          <p:cNvPr id="9" name="Text Placeholder 7"/>
          <p:cNvSpPr>
            <a:spLocks noGrp="1"/>
          </p:cNvSpPr>
          <p:nvPr>
            <p:ph type="body" sz="quarter" idx="11" hasCustomPrompt="1"/>
          </p:nvPr>
        </p:nvSpPr>
        <p:spPr>
          <a:xfrm>
            <a:off x="2966029" y="3288949"/>
            <a:ext cx="3383973" cy="171338"/>
          </a:xfrm>
          <a:prstGeom prst="rect">
            <a:avLst/>
          </a:prstGeom>
        </p:spPr>
        <p:txBody>
          <a:bodyPr vert="horz" lIns="0" tIns="30377" rIns="0" bIns="30377" anchor="ctr"/>
          <a:lstStyle>
            <a:lvl1pPr marL="0" indent="0" algn="ctr">
              <a:lnSpc>
                <a:spcPct val="100000"/>
              </a:lnSpc>
              <a:spcBef>
                <a:spcPts val="0"/>
              </a:spcBef>
              <a:spcAft>
                <a:spcPts val="0"/>
              </a:spcAft>
              <a:buNone/>
              <a:defRPr sz="1400" b="0">
                <a:solidFill>
                  <a:schemeClr val="accent3"/>
                </a:solidFill>
                <a:latin typeface="Lato Light"/>
                <a:cs typeface="Lato Light"/>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2981384" y="3613370"/>
            <a:ext cx="3366029" cy="1152651"/>
          </a:xfrm>
          <a:prstGeom prst="rect">
            <a:avLst/>
          </a:prstGeom>
        </p:spPr>
        <p:txBody>
          <a:bodyPr vert="horz" lIns="0" tIns="0" rIns="0" bIns="0"/>
          <a:lstStyle>
            <a:lvl1pPr marL="0" indent="0" algn="ctr">
              <a:lnSpc>
                <a:spcPct val="130000"/>
              </a:lnSpc>
              <a:buNone/>
              <a:defRPr sz="110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endParaRPr lang="en-US" dirty="0"/>
          </a:p>
        </p:txBody>
      </p:sp>
    </p:spTree>
  </p:cSld>
  <p:clrMapOvr>
    <a:masterClrMapping/>
  </p:clrMapOvr>
  <p:transition spd="med"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l="5569" r="5414"/>
          <a:stretch>
            <a:fillRect/>
          </a:stretch>
        </p:blipFill>
        <p:spPr>
          <a:xfrm>
            <a:off x="1" y="0"/>
            <a:ext cx="9144000" cy="5143500"/>
          </a:xfrm>
          <a:prstGeom prst="rect">
            <a:avLst/>
          </a:prstGeom>
        </p:spPr>
      </p:pic>
    </p:spTree>
  </p:cSld>
  <p:clrMapOvr>
    <a:masterClrMapping/>
  </p:clrMapOvr>
  <p:transition spd="med" advTm="6000">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3048000" y="331472"/>
            <a:ext cx="3276600" cy="2312673"/>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71291" tIns="35646" rIns="71291" bIns="35646"/>
          <a:lstStyle>
            <a:lvl1pPr marL="0" indent="0" algn="ctr">
              <a:buNone/>
              <a:defRPr sz="80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2966029" y="2851090"/>
            <a:ext cx="3383973" cy="323835"/>
          </a:xfrm>
          <a:prstGeom prst="rect">
            <a:avLst/>
          </a:prstGeom>
        </p:spPr>
        <p:txBody>
          <a:bodyPr vert="horz" lIns="0" tIns="30377" rIns="0" bIns="30377" anchor="ctr"/>
          <a:lstStyle>
            <a:lvl1pPr marL="0" indent="0" algn="ctr">
              <a:lnSpc>
                <a:spcPct val="100000"/>
              </a:lnSpc>
              <a:spcBef>
                <a:spcPts val="0"/>
              </a:spcBef>
              <a:buNone/>
              <a:defRPr sz="3200" b="1">
                <a:solidFill>
                  <a:schemeClr val="bg1"/>
                </a:solidFill>
                <a:latin typeface="Lato Hairline"/>
                <a:cs typeface="Lato Hairline"/>
              </a:defRPr>
            </a:lvl1pPr>
          </a:lstStyle>
          <a:p>
            <a:pPr lvl="0"/>
            <a:r>
              <a:rPr lang="es-ES_tradnl" dirty="0"/>
              <a:t>TITLE HERE</a:t>
            </a:r>
            <a:endParaRPr lang="es-ES_tradnl" dirty="0"/>
          </a:p>
        </p:txBody>
      </p:sp>
      <p:sp>
        <p:nvSpPr>
          <p:cNvPr id="9" name="Text Placeholder 7"/>
          <p:cNvSpPr>
            <a:spLocks noGrp="1"/>
          </p:cNvSpPr>
          <p:nvPr>
            <p:ph type="body" sz="quarter" idx="11" hasCustomPrompt="1"/>
          </p:nvPr>
        </p:nvSpPr>
        <p:spPr>
          <a:xfrm>
            <a:off x="2966029" y="3288949"/>
            <a:ext cx="3383973" cy="171338"/>
          </a:xfrm>
          <a:prstGeom prst="rect">
            <a:avLst/>
          </a:prstGeom>
        </p:spPr>
        <p:txBody>
          <a:bodyPr vert="horz" lIns="0" tIns="30377" rIns="0" bIns="30377" anchor="ctr"/>
          <a:lstStyle>
            <a:lvl1pPr marL="0" indent="0" algn="ctr">
              <a:lnSpc>
                <a:spcPct val="100000"/>
              </a:lnSpc>
              <a:spcBef>
                <a:spcPts val="0"/>
              </a:spcBef>
              <a:spcAft>
                <a:spcPts val="0"/>
              </a:spcAft>
              <a:buNone/>
              <a:defRPr sz="1400" b="0">
                <a:solidFill>
                  <a:schemeClr val="accent3"/>
                </a:solidFill>
                <a:latin typeface="Lato Light"/>
                <a:cs typeface="Lato Light"/>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2981384" y="3613370"/>
            <a:ext cx="3366029" cy="1152651"/>
          </a:xfrm>
          <a:prstGeom prst="rect">
            <a:avLst/>
          </a:prstGeom>
        </p:spPr>
        <p:txBody>
          <a:bodyPr vert="horz" lIns="0" tIns="0" rIns="0" bIns="0"/>
          <a:lstStyle>
            <a:lvl1pPr marL="0" indent="0" algn="ctr">
              <a:lnSpc>
                <a:spcPct val="130000"/>
              </a:lnSpc>
              <a:buNone/>
              <a:defRPr sz="110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endParaRPr lang="en-US" dirty="0"/>
          </a:p>
        </p:txBody>
      </p:sp>
    </p:spTree>
  </p:cSld>
  <p:clrMapOvr>
    <a:masterClrMapping/>
  </p:clrMapOvr>
  <p:transition spd="med"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cstate="print">
            <a:extLst>
              <a:ext uri="{28A0092B-C50C-407E-A947-70E740481C1C}">
                <a14:useLocalDpi xmlns:a14="http://schemas.microsoft.com/office/drawing/2010/main" val="0"/>
              </a:ext>
            </a:extLst>
          </a:blip>
          <a:srcRect l="5569" r="5414"/>
          <a:stretch>
            <a:fillRect/>
          </a:stretch>
        </p:blipFill>
        <p:spPr>
          <a:xfrm>
            <a:off x="1" y="0"/>
            <a:ext cx="9144000" cy="5143500"/>
          </a:xfrm>
          <a:prstGeom prst="rect">
            <a:avLst/>
          </a:prstGeom>
        </p:spPr>
      </p:pic>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val="0"/>
              </a:ext>
            </a:extLst>
          </a:blip>
          <a:srcRect l="5569" r="5414"/>
          <a:stretch>
            <a:fillRect/>
          </a:stretch>
        </p:blipFill>
        <p:spPr>
          <a:xfrm>
            <a:off x="1" y="0"/>
            <a:ext cx="9144000" cy="5143500"/>
          </a:xfrm>
          <a:prstGeom prst="rect">
            <a:avLst/>
          </a:prstGeom>
        </p:spPr>
      </p:pic>
    </p:spTree>
  </p:cSld>
  <p:clrMapOvr>
    <a:masterClrMapping/>
  </p:clrMapOvr>
  <p:transition spd="med" advTm="6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6"/>
            <a:ext cx="7886700" cy="2139553"/>
          </a:xfrm>
        </p:spPr>
        <p:txBody>
          <a:bodyPr anchor="b"/>
          <a:lstStyle>
            <a:lvl1pPr>
              <a:defRPr sz="45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623888" y="3442099"/>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4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6286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46291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7"/>
            <a:ext cx="7886700" cy="994172"/>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4629152" y="1260872"/>
            <a:ext cx="3887391" cy="617934"/>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4629152"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3887391" y="740572"/>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629841" y="1543051"/>
            <a:ext cx="2949178" cy="2858691"/>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3887391" y="740572"/>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zh-CN" altLang="en-US"/>
          </a:p>
        </p:txBody>
      </p:sp>
      <p:sp>
        <p:nvSpPr>
          <p:cNvPr id="4" name="文本占位符 3"/>
          <p:cNvSpPr>
            <a:spLocks noGrp="1"/>
          </p:cNvSpPr>
          <p:nvPr>
            <p:ph type="body" sz="half" idx="2" hasCustomPrompt="1"/>
          </p:nvPr>
        </p:nvSpPr>
        <p:spPr>
          <a:xfrm>
            <a:off x="629841" y="1543051"/>
            <a:ext cx="2949178" cy="2858691"/>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797FEEB7-37C6-4055-8ED1-F24989625BF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0A5B4A7-2757-4A3B-A0DF-2A6425DF709B}" type="slidenum">
              <a:rPr lang="zh-CN" altLang="en-US" smtClean="0"/>
            </a:fld>
            <a:endParaRPr lang="zh-CN" altLang="en-US"/>
          </a:p>
        </p:txBody>
      </p:sp>
    </p:spTree>
  </p:cSld>
  <p:clrMapOvr>
    <a:masterClrMapping/>
  </p:clrMapOvr>
  <p:transition spd="med" advTm="6000">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7"/>
            <a:ext cx="7886700" cy="994172"/>
          </a:xfrm>
          <a:prstGeom prst="rect">
            <a:avLst/>
          </a:prstGeom>
        </p:spPr>
        <p:txBody>
          <a:bodyPr vert="horz" lIns="68579" tIns="34289" rIns="68579" bIns="34289"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628650" y="1369219"/>
            <a:ext cx="7886700" cy="3263504"/>
          </a:xfrm>
          <a:prstGeom prst="rect">
            <a:avLst/>
          </a:prstGeom>
        </p:spPr>
        <p:txBody>
          <a:bodyPr vert="horz" lIns="68579" tIns="34289" rIns="68579" bIns="34289"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en-US" altLang="zh-CN" dirty="0"/>
          </a:p>
          <a:p>
            <a:pPr lvl="3"/>
            <a:r>
              <a:rPr lang="zh-CN" altLang="en-US" dirty="0"/>
              <a:t>第五级</a:t>
            </a:r>
            <a:endParaRPr lang="zh-CN" altLang="en-US" dirty="0"/>
          </a:p>
        </p:txBody>
      </p:sp>
      <p:sp>
        <p:nvSpPr>
          <p:cNvPr id="4" name="日期占位符 3"/>
          <p:cNvSpPr>
            <a:spLocks noGrp="1"/>
          </p:cNvSpPr>
          <p:nvPr>
            <p:ph type="dt" sz="half" idx="2"/>
          </p:nvPr>
        </p:nvSpPr>
        <p:spPr>
          <a:xfrm>
            <a:off x="628650" y="4767264"/>
            <a:ext cx="2057400" cy="273844"/>
          </a:xfrm>
          <a:prstGeom prst="rect">
            <a:avLst/>
          </a:prstGeom>
        </p:spPr>
        <p:txBody>
          <a:bodyPr vert="horz" lIns="68579" tIns="34289" rIns="68579" bIns="34289" rtlCol="0" anchor="ctr"/>
          <a:lstStyle>
            <a:lvl1pPr algn="l">
              <a:defRPr sz="900">
                <a:solidFill>
                  <a:schemeClr val="tx1">
                    <a:tint val="75000"/>
                  </a:schemeClr>
                </a:solidFill>
              </a:defRPr>
            </a:lvl1pPr>
          </a:lstStyle>
          <a:p>
            <a:fld id="{797FEEB7-37C6-4055-8ED1-F24989625BF4}" type="datetimeFigureOut">
              <a:rPr lang="zh-CN" altLang="en-US" smtClean="0"/>
            </a:fld>
            <a:endParaRPr lang="zh-CN" altLang="en-US"/>
          </a:p>
        </p:txBody>
      </p:sp>
      <p:sp>
        <p:nvSpPr>
          <p:cNvPr id="5" name="页脚占位符 4"/>
          <p:cNvSpPr>
            <a:spLocks noGrp="1"/>
          </p:cNvSpPr>
          <p:nvPr>
            <p:ph type="ftr" sz="quarter" idx="3"/>
          </p:nvPr>
        </p:nvSpPr>
        <p:spPr>
          <a:xfrm>
            <a:off x="3028950" y="4767264"/>
            <a:ext cx="3086100" cy="273844"/>
          </a:xfrm>
          <a:prstGeom prst="rect">
            <a:avLst/>
          </a:prstGeom>
        </p:spPr>
        <p:txBody>
          <a:bodyPr vert="horz" lIns="68579" tIns="34289" rIns="68579" bIns="34289"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7264"/>
            <a:ext cx="2057400" cy="273844"/>
          </a:xfrm>
          <a:prstGeom prst="rect">
            <a:avLst/>
          </a:prstGeom>
        </p:spPr>
        <p:txBody>
          <a:bodyPr vert="horz" lIns="68579" tIns="34289" rIns="68579" bIns="34289" rtlCol="0" anchor="ctr"/>
          <a:lstStyle>
            <a:lvl1pPr algn="r">
              <a:defRPr sz="900">
                <a:solidFill>
                  <a:schemeClr val="tx1">
                    <a:tint val="75000"/>
                  </a:schemeClr>
                </a:solidFill>
              </a:defRPr>
            </a:lvl1pPr>
          </a:lstStyle>
          <a:p>
            <a:fld id="{E0A5B4A7-2757-4A3B-A0DF-2A6425DF709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advTm="6000">
    <p:fade/>
  </p:transition>
  <p:txStyles>
    <p:titleStyle>
      <a:lvl1pPr algn="ctr" defTabSz="685800" rtl="0" eaLnBrk="1" latinLnBrk="0" hangingPunct="1">
        <a:lnSpc>
          <a:spcPct val="90000"/>
        </a:lnSpc>
        <a:spcBef>
          <a:spcPct val="0"/>
        </a:spcBef>
        <a:buNone/>
        <a:defRPr sz="3300" kern="1200">
          <a:solidFill>
            <a:schemeClr val="tx1"/>
          </a:solidFill>
          <a:latin typeface="方正小标宋简体" panose="02010601030101010101" pitchFamily="2" charset="-122"/>
          <a:ea typeface="方正小标宋简体" panose="02010601030101010101" pitchFamily="2" charset="-122"/>
          <a:cs typeface="+mj-cs"/>
        </a:defRPr>
      </a:lvl1pPr>
    </p:titleStyle>
    <p:bodyStyle>
      <a:lvl1pPr marL="720090" indent="0" algn="l" defTabSz="685800" rtl="0" eaLnBrk="1" latinLnBrk="0" hangingPunct="1">
        <a:lnSpc>
          <a:spcPct val="100000"/>
        </a:lnSpc>
        <a:spcBef>
          <a:spcPts val="600"/>
        </a:spcBef>
        <a:spcAft>
          <a:spcPts val="600"/>
        </a:spcAft>
        <a:buFont typeface="Arial" panose="020B0604020202020204" pitchFamily="34" charset="0"/>
        <a:buChar char="•"/>
        <a:defRPr sz="1800" kern="1200">
          <a:solidFill>
            <a:schemeClr val="tx1"/>
          </a:solidFill>
          <a:latin typeface="+mj-ea"/>
          <a:ea typeface="+mj-ea"/>
          <a:cs typeface="+mn-cs"/>
        </a:defRPr>
      </a:lvl1pPr>
      <a:lvl2pPr marL="720090" indent="0" algn="l" defTabSz="685800" rtl="0" eaLnBrk="1" latinLnBrk="0" hangingPunct="1">
        <a:lnSpc>
          <a:spcPct val="100000"/>
        </a:lnSpc>
        <a:spcBef>
          <a:spcPts val="300"/>
        </a:spcBef>
        <a:spcAft>
          <a:spcPts val="300"/>
        </a:spcAft>
        <a:buFont typeface="Arial" panose="020B0604020202020204" pitchFamily="34" charset="0"/>
        <a:buChar char="•"/>
        <a:defRPr sz="1800" kern="1200">
          <a:solidFill>
            <a:schemeClr val="tx1"/>
          </a:solidFill>
          <a:latin typeface="楷体" panose="02010609060101010101" pitchFamily="49" charset="-122"/>
          <a:ea typeface="楷体" panose="02010609060101010101" pitchFamily="49" charset="-122"/>
          <a:cs typeface="+mn-cs"/>
        </a:defRPr>
      </a:lvl2pPr>
      <a:lvl3pPr marL="720090" indent="0" algn="l" defTabSz="685800" rtl="0" eaLnBrk="1" latinLnBrk="0" hangingPunct="1">
        <a:lnSpc>
          <a:spcPct val="100000"/>
        </a:lnSpc>
        <a:spcBef>
          <a:spcPts val="300"/>
        </a:spcBef>
        <a:spcAft>
          <a:spcPts val="300"/>
        </a:spcAft>
        <a:buFont typeface="Arial" panose="020B0604020202020204" pitchFamily="34" charset="0"/>
        <a:buChar char="•"/>
        <a:defRPr sz="1800" b="1" kern="1200">
          <a:solidFill>
            <a:schemeClr val="tx1"/>
          </a:solidFill>
          <a:latin typeface="仿宋" panose="02010609060101010101" pitchFamily="49" charset="-122"/>
          <a:ea typeface="仿宋" panose="02010609060101010101" pitchFamily="49" charset="-122"/>
          <a:cs typeface="+mn-cs"/>
        </a:defRPr>
      </a:lvl3pPr>
      <a:lvl4pPr marL="720090" indent="0" algn="l" defTabSz="685800" rtl="0" eaLnBrk="1" latinLnBrk="0" hangingPunct="1">
        <a:lnSpc>
          <a:spcPct val="100000"/>
        </a:lnSpc>
        <a:spcBef>
          <a:spcPts val="300"/>
        </a:spcBef>
        <a:spcAft>
          <a:spcPts val="300"/>
        </a:spcAft>
        <a:buFont typeface="Arial" panose="020B0604020202020204" pitchFamily="34" charset="0"/>
        <a:buChar char="•"/>
        <a:defRPr sz="1800" b="1" kern="1200">
          <a:solidFill>
            <a:schemeClr val="tx1"/>
          </a:solidFill>
          <a:latin typeface="仿宋" panose="02010609060101010101" pitchFamily="49" charset="-122"/>
          <a:ea typeface="仿宋" panose="02010609060101010101" pitchFamily="49" charset="-122"/>
          <a:cs typeface="+mn-cs"/>
        </a:defRPr>
      </a:lvl4pPr>
      <a:lvl5pPr marL="1371600" indent="0" algn="l" defTabSz="685800" rtl="0" eaLnBrk="1" latinLnBrk="0" hangingPunct="1">
        <a:lnSpc>
          <a:spcPct val="90000"/>
        </a:lnSpc>
        <a:spcBef>
          <a:spcPts val="375"/>
        </a:spcBef>
        <a:buFont typeface="Arial" panose="020B0604020202020204" pitchFamily="34" charset="0"/>
        <a:buNone/>
        <a:defRPr sz="1800" kern="1200">
          <a:solidFill>
            <a:schemeClr val="tx1"/>
          </a:solidFill>
          <a:latin typeface="仿宋" panose="02010609060101010101" pitchFamily="49" charset="-122"/>
          <a:ea typeface="仿宋" panose="02010609060101010101" pitchFamily="49"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2.xml"/><Relationship Id="rId7" Type="http://schemas.openxmlformats.org/officeDocument/2006/relationships/image" Target="../media/image8.png"/><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10.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7.xml"/><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5" Type="http://schemas.openxmlformats.org/officeDocument/2006/relationships/comments" Target="../comments/comment1.xml"/><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5" Type="http://schemas.openxmlformats.org/officeDocument/2006/relationships/comments" Target="../comments/comment2.xml"/><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6" Type="http://schemas.openxmlformats.org/officeDocument/2006/relationships/comments" Target="../comments/comment3.xml"/><Relationship Id="rId5" Type="http://schemas.openxmlformats.org/officeDocument/2006/relationships/notesSlide" Target="../notesSlides/notesSlide8.xml"/><Relationship Id="rId4" Type="http://schemas.openxmlformats.org/officeDocument/2006/relationships/slideLayout" Target="../slideLayouts/slideLayout7.xml"/><Relationship Id="rId3"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817" y="614796"/>
            <a:ext cx="9144000" cy="4571355"/>
          </a:xfrm>
          <a:prstGeom prst="rect">
            <a:avLst/>
          </a:prstGeom>
        </p:spPr>
      </p:pic>
      <p:pic>
        <p:nvPicPr>
          <p:cNvPr id="5" name="图片 4"/>
          <p:cNvPicPr>
            <a:picLocks noChangeAspect="1"/>
          </p:cNvPicPr>
          <p:nvPr/>
        </p:nvPicPr>
        <p:blipFill rotWithShape="1">
          <a:blip r:embed="rId2" cstate="print">
            <a:extLst>
              <a:ext uri="{28A0092B-C50C-407E-A947-70E740481C1C}">
                <a14:useLocalDpi xmlns:a14="http://schemas.microsoft.com/office/drawing/2010/main" val="0"/>
              </a:ext>
            </a:extLst>
          </a:blip>
          <a:srcRect l="5143" t="31392" r="41861" b="50211"/>
          <a:stretch>
            <a:fillRect/>
          </a:stretch>
        </p:blipFill>
        <p:spPr>
          <a:xfrm>
            <a:off x="-92623" y="4272211"/>
            <a:ext cx="4271389" cy="988495"/>
          </a:xfrm>
          <a:prstGeom prst="rect">
            <a:avLst/>
          </a:prstGeom>
        </p:spPr>
      </p:pic>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rcRect r="66687" b="70230"/>
          <a:stretch>
            <a:fillRect/>
          </a:stretch>
        </p:blipFill>
        <p:spPr>
          <a:xfrm>
            <a:off x="10" y="1"/>
            <a:ext cx="2643187" cy="1375712"/>
          </a:xfrm>
          <a:custGeom>
            <a:avLst/>
            <a:gdLst>
              <a:gd name="connsiteX0" fmla="*/ 0 w 4061578"/>
              <a:gd name="connsiteY0" fmla="*/ 0 h 1814545"/>
              <a:gd name="connsiteX1" fmla="*/ 4061578 w 4061578"/>
              <a:gd name="connsiteY1" fmla="*/ 0 h 1814545"/>
              <a:gd name="connsiteX2" fmla="*/ 3982720 w 4061578"/>
              <a:gd name="connsiteY2" fmla="*/ 329770 h 1814545"/>
              <a:gd name="connsiteX3" fmla="*/ 2153920 w 4061578"/>
              <a:gd name="connsiteY3" fmla="*/ 908890 h 1814545"/>
              <a:gd name="connsiteX4" fmla="*/ 1412240 w 4061578"/>
              <a:gd name="connsiteY4" fmla="*/ 1081610 h 1814545"/>
              <a:gd name="connsiteX5" fmla="*/ 0 w 4061578"/>
              <a:gd name="connsiteY5" fmla="*/ 1814545 h 181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1578" h="1814545">
                <a:moveTo>
                  <a:pt x="0" y="0"/>
                </a:moveTo>
                <a:lnTo>
                  <a:pt x="4061578" y="0"/>
                </a:lnTo>
                <a:lnTo>
                  <a:pt x="3982720" y="329770"/>
                </a:lnTo>
                <a:lnTo>
                  <a:pt x="2153920" y="908890"/>
                </a:lnTo>
                <a:lnTo>
                  <a:pt x="1412240" y="1081610"/>
                </a:lnTo>
                <a:lnTo>
                  <a:pt x="0" y="1814545"/>
                </a:lnTo>
                <a:close/>
              </a:path>
            </a:pathLst>
          </a:custGeom>
        </p:spPr>
      </p:pic>
      <p:pic>
        <p:nvPicPr>
          <p:cNvPr id="23" name="图片 22"/>
          <p:cNvPicPr>
            <a:picLocks noChangeAspect="1"/>
          </p:cNvPicPr>
          <p:nvPr/>
        </p:nvPicPr>
        <p:blipFill>
          <a:blip r:embed="rId4" cstate="print">
            <a:extLst>
              <a:ext uri="{28A0092B-C50C-407E-A947-70E740481C1C}">
                <a14:useLocalDpi xmlns:a14="http://schemas.microsoft.com/office/drawing/2010/main" val="0"/>
              </a:ext>
            </a:extLst>
          </a:blip>
          <a:srcRect l="6833" t="19412" r="84083" b="59085"/>
          <a:stretch>
            <a:fillRect/>
          </a:stretch>
        </p:blipFill>
        <p:spPr>
          <a:xfrm>
            <a:off x="323921" y="1358021"/>
            <a:ext cx="1097280" cy="1298616"/>
          </a:xfrm>
          <a:custGeom>
            <a:avLst/>
            <a:gdLst>
              <a:gd name="connsiteX0" fmla="*/ 553720 w 1107440"/>
              <a:gd name="connsiteY0" fmla="*/ 0 h 1310640"/>
              <a:gd name="connsiteX1" fmla="*/ 1107440 w 1107440"/>
              <a:gd name="connsiteY1" fmla="*/ 655320 h 1310640"/>
              <a:gd name="connsiteX2" fmla="*/ 553720 w 1107440"/>
              <a:gd name="connsiteY2" fmla="*/ 1310640 h 1310640"/>
              <a:gd name="connsiteX3" fmla="*/ 0 w 1107440"/>
              <a:gd name="connsiteY3" fmla="*/ 655320 h 1310640"/>
              <a:gd name="connsiteX4" fmla="*/ 553720 w 1107440"/>
              <a:gd name="connsiteY4" fmla="*/ 0 h 1310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7440" h="1310640">
                <a:moveTo>
                  <a:pt x="553720" y="0"/>
                </a:moveTo>
                <a:cubicBezTo>
                  <a:pt x="859531" y="0"/>
                  <a:pt x="1107440" y="293397"/>
                  <a:pt x="1107440" y="655320"/>
                </a:cubicBezTo>
                <a:cubicBezTo>
                  <a:pt x="1107440" y="1017243"/>
                  <a:pt x="859531" y="1310640"/>
                  <a:pt x="553720" y="1310640"/>
                </a:cubicBezTo>
                <a:cubicBezTo>
                  <a:pt x="247909" y="1310640"/>
                  <a:pt x="0" y="1017243"/>
                  <a:pt x="0" y="655320"/>
                </a:cubicBezTo>
                <a:cubicBezTo>
                  <a:pt x="0" y="293397"/>
                  <a:pt x="247909" y="0"/>
                  <a:pt x="553720" y="0"/>
                </a:cubicBezTo>
                <a:close/>
              </a:path>
            </a:pathLst>
          </a:custGeom>
        </p:spPr>
      </p:pic>
      <p:pic>
        <p:nvPicPr>
          <p:cNvPr id="24" name="图片 23"/>
          <p:cNvPicPr>
            <a:picLocks noChangeAspect="1"/>
          </p:cNvPicPr>
          <p:nvPr/>
        </p:nvPicPr>
        <p:blipFill>
          <a:blip r:embed="rId5" cstate="print">
            <a:extLst>
              <a:ext uri="{28A0092B-C50C-407E-A947-70E740481C1C}">
                <a14:useLocalDpi xmlns:a14="http://schemas.microsoft.com/office/drawing/2010/main" val="0"/>
              </a:ext>
            </a:extLst>
          </a:blip>
          <a:srcRect l="84917" t="13290" r="3250" b="58373"/>
          <a:stretch>
            <a:fillRect/>
          </a:stretch>
        </p:blipFill>
        <p:spPr>
          <a:xfrm>
            <a:off x="7848103" y="1959730"/>
            <a:ext cx="947651" cy="1134512"/>
          </a:xfrm>
          <a:custGeom>
            <a:avLst/>
            <a:gdLst>
              <a:gd name="connsiteX0" fmla="*/ 721360 w 1442720"/>
              <a:gd name="connsiteY0" fmla="*/ 0 h 1727200"/>
              <a:gd name="connsiteX1" fmla="*/ 1442720 w 1442720"/>
              <a:gd name="connsiteY1" fmla="*/ 863600 h 1727200"/>
              <a:gd name="connsiteX2" fmla="*/ 721360 w 1442720"/>
              <a:gd name="connsiteY2" fmla="*/ 1727200 h 1727200"/>
              <a:gd name="connsiteX3" fmla="*/ 0 w 1442720"/>
              <a:gd name="connsiteY3" fmla="*/ 863600 h 1727200"/>
              <a:gd name="connsiteX4" fmla="*/ 721360 w 1442720"/>
              <a:gd name="connsiteY4" fmla="*/ 0 h 172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720" h="1727200">
                <a:moveTo>
                  <a:pt x="721360" y="0"/>
                </a:moveTo>
                <a:cubicBezTo>
                  <a:pt x="1119756" y="0"/>
                  <a:pt x="1442720" y="386647"/>
                  <a:pt x="1442720" y="863600"/>
                </a:cubicBezTo>
                <a:cubicBezTo>
                  <a:pt x="1442720" y="1340553"/>
                  <a:pt x="1119756" y="1727200"/>
                  <a:pt x="721360" y="1727200"/>
                </a:cubicBezTo>
                <a:cubicBezTo>
                  <a:pt x="322964" y="1727200"/>
                  <a:pt x="0" y="1340553"/>
                  <a:pt x="0" y="863600"/>
                </a:cubicBezTo>
                <a:cubicBezTo>
                  <a:pt x="0" y="386647"/>
                  <a:pt x="322964" y="0"/>
                  <a:pt x="721360" y="0"/>
                </a:cubicBezTo>
                <a:close/>
              </a:path>
            </a:pathLst>
          </a:custGeom>
        </p:spPr>
      </p:pic>
      <p:pic>
        <p:nvPicPr>
          <p:cNvPr id="29" name="图片 2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514599" y="2282565"/>
            <a:ext cx="3645351" cy="2842793"/>
          </a:xfrm>
          <a:prstGeom prst="rect">
            <a:avLst/>
          </a:prstGeom>
        </p:spPr>
      </p:pic>
      <p:pic>
        <p:nvPicPr>
          <p:cNvPr id="7" name="图片 6"/>
          <p:cNvPicPr>
            <a:picLocks noChangeAspect="1"/>
          </p:cNvPicPr>
          <p:nvPr/>
        </p:nvPicPr>
        <p:blipFill rotWithShape="1">
          <a:blip r:embed="rId2" cstate="print">
            <a:extLst>
              <a:ext uri="{28A0092B-C50C-407E-A947-70E740481C1C}">
                <a14:useLocalDpi xmlns:a14="http://schemas.microsoft.com/office/drawing/2010/main" val="0"/>
              </a:ext>
            </a:extLst>
          </a:blip>
          <a:srcRect l="5143" t="31392" r="41861" b="50211"/>
          <a:stretch>
            <a:fillRect/>
          </a:stretch>
        </p:blipFill>
        <p:spPr>
          <a:xfrm flipH="1">
            <a:off x="4937321" y="4272211"/>
            <a:ext cx="4271389" cy="988495"/>
          </a:xfrm>
          <a:prstGeom prst="rect">
            <a:avLst/>
          </a:prstGeom>
        </p:spPr>
      </p:pic>
      <p:sp>
        <p:nvSpPr>
          <p:cNvPr id="4" name="Rectangle 3"/>
          <p:cNvSpPr txBox="1">
            <a:spLocks noChangeArrowheads="1"/>
          </p:cNvSpPr>
          <p:nvPr/>
        </p:nvSpPr>
        <p:spPr bwMode="auto">
          <a:xfrm>
            <a:off x="2847840" y="2770206"/>
            <a:ext cx="3432683" cy="64807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79" tIns="34289" rIns="68579" bIns="34289" numCol="1" anchor="ctr" anchorCtr="0" compatLnSpc="1">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r>
              <a:rPr lang="zh-CN" altLang="en-US" sz="4100" b="1" cap="all" dirty="0">
                <a:ln w="0">
                  <a:noFill/>
                </a:ln>
                <a:solidFill>
                  <a:schemeClr val="accent1">
                    <a:lumMod val="50000"/>
                  </a:schemeClr>
                </a:solidFill>
                <a:effectLst>
                  <a:reflection blurRad="12700" stA="50000" endPos="50000" dist="5000" dir="5400000" sy="-100000" rotWithShape="0"/>
                </a:effectLst>
                <a:latin typeface="方正大黑简体" panose="02010601030101010101" pitchFamily="2" charset="-122"/>
                <a:ea typeface="方正大黑简体" panose="02010601030101010101" pitchFamily="2" charset="-122"/>
              </a:rPr>
              <a:t>时事热点分享</a:t>
            </a:r>
            <a:endParaRPr lang="zh-CN" altLang="en-US" sz="4100" b="1" cap="all" dirty="0">
              <a:ln w="0">
                <a:noFill/>
              </a:ln>
              <a:solidFill>
                <a:schemeClr val="accent1">
                  <a:lumMod val="50000"/>
                </a:schemeClr>
              </a:solidFill>
              <a:effectLst>
                <a:reflection blurRad="12700" stA="50000" endPos="50000" dist="5000" dir="5400000" sy="-100000" rotWithShape="0"/>
              </a:effectLst>
              <a:latin typeface="方正大黑简体" panose="02010601030101010101" pitchFamily="2" charset="-122"/>
              <a:ea typeface="方正大黑简体" panose="02010601030101010101" pitchFamily="2" charset="-122"/>
            </a:endParaRPr>
          </a:p>
        </p:txBody>
      </p:sp>
      <p:sp>
        <p:nvSpPr>
          <p:cNvPr id="6" name="TextBox 5"/>
          <p:cNvSpPr txBox="1"/>
          <p:nvPr/>
        </p:nvSpPr>
        <p:spPr>
          <a:xfrm>
            <a:off x="2522322" y="687857"/>
            <a:ext cx="3817620" cy="715578"/>
          </a:xfrm>
          <a:prstGeom prst="rect">
            <a:avLst/>
          </a:prstGeom>
          <a:noFill/>
        </p:spPr>
        <p:txBody>
          <a:bodyPr wrap="square" lIns="68579" tIns="34289" rIns="68579" bIns="34289" rtlCol="0">
            <a:spAutoFit/>
          </a:bodyPr>
          <a:lstStyle/>
          <a:p>
            <a:pPr algn="ctr"/>
            <a:r>
              <a:rPr lang="zh-CN" altLang="en-US" sz="2100" dirty="0">
                <a:ln>
                  <a:solidFill>
                    <a:schemeClr val="accent5">
                      <a:lumMod val="75000"/>
                    </a:schemeClr>
                  </a:solidFill>
                </a:ln>
                <a:solidFill>
                  <a:schemeClr val="accent1">
                    <a:lumMod val="50000"/>
                  </a:schemeClr>
                </a:solidFill>
                <a:latin typeface="方正大黑简体" panose="02010601030101010101" pitchFamily="2" charset="-122"/>
                <a:ea typeface="方正大黑简体" panose="02010601030101010101" pitchFamily="2" charset="-122"/>
              </a:rPr>
              <a:t>  教育部  中央军委国防动员部普通高等学校学生必修课</a:t>
            </a:r>
            <a:endParaRPr lang="zh-CN" altLang="en-US" sz="2100" dirty="0">
              <a:ln>
                <a:solidFill>
                  <a:schemeClr val="accent5">
                    <a:lumMod val="75000"/>
                  </a:schemeClr>
                </a:solidFill>
              </a:ln>
              <a:solidFill>
                <a:schemeClr val="accent1">
                  <a:lumMod val="50000"/>
                </a:schemeClr>
              </a:solidFill>
              <a:latin typeface="方正大黑简体" panose="02010601030101010101" pitchFamily="2" charset="-122"/>
              <a:ea typeface="方正大黑简体" panose="02010601030101010101" pitchFamily="2" charset="-122"/>
            </a:endParaRPr>
          </a:p>
        </p:txBody>
      </p:sp>
      <p:sp>
        <p:nvSpPr>
          <p:cNvPr id="8" name="TextBox 7"/>
          <p:cNvSpPr txBox="1"/>
          <p:nvPr/>
        </p:nvSpPr>
        <p:spPr>
          <a:xfrm>
            <a:off x="3198379" y="1729690"/>
            <a:ext cx="2731607" cy="577079"/>
          </a:xfrm>
          <a:prstGeom prst="rect">
            <a:avLst/>
          </a:prstGeom>
          <a:noFill/>
        </p:spPr>
        <p:txBody>
          <a:bodyPr wrap="square" lIns="68579" tIns="34289" rIns="68579" bIns="34289" rtlCol="0">
            <a:spAutoFit/>
          </a:bodyPr>
          <a:lstStyle/>
          <a:p>
            <a:r>
              <a:rPr lang="zh-CN" altLang="en-US" sz="3300" dirty="0">
                <a:ln>
                  <a:solidFill>
                    <a:srgbClr val="C11D23"/>
                  </a:solidFill>
                </a:ln>
                <a:solidFill>
                  <a:srgbClr val="C00000"/>
                </a:solidFill>
                <a:latin typeface="方正大黑简体" panose="02010601030101010101" pitchFamily="2" charset="-122"/>
                <a:ea typeface="方正大黑简体" panose="02010601030101010101" pitchFamily="2" charset="-122"/>
              </a:rPr>
              <a:t>军  事  理  论</a:t>
            </a:r>
            <a:endParaRPr lang="zh-CN" altLang="en-US" sz="3300" dirty="0">
              <a:ln>
                <a:solidFill>
                  <a:srgbClr val="C11D23"/>
                </a:solidFill>
              </a:ln>
              <a:solidFill>
                <a:srgbClr val="C00000"/>
              </a:solidFill>
              <a:latin typeface="方正大黑简体" panose="02010601030101010101" pitchFamily="2" charset="-122"/>
              <a:ea typeface="方正大黑简体" panose="02010601030101010101" pitchFamily="2" charset="-122"/>
            </a:endParaRPr>
          </a:p>
        </p:txBody>
      </p:sp>
      <p:sp>
        <p:nvSpPr>
          <p:cNvPr id="12" name="Rectangle 19"/>
          <p:cNvSpPr>
            <a:spLocks noChangeArrowheads="1"/>
          </p:cNvSpPr>
          <p:nvPr/>
        </p:nvSpPr>
        <p:spPr bwMode="auto">
          <a:xfrm rot="10800000" flipV="1">
            <a:off x="5051618" y="41076"/>
            <a:ext cx="4055118" cy="461848"/>
          </a:xfrm>
          <a:prstGeom prst="bevel">
            <a:avLst/>
          </a:prstGeom>
          <a:solidFill>
            <a:schemeClr val="accent5">
              <a:lumMod val="75000"/>
            </a:schemeClr>
          </a:solidFill>
          <a:ln>
            <a:solidFill>
              <a:schemeClr val="accent1">
                <a:lumMod val="50000"/>
              </a:schemeClr>
            </a:solidFill>
          </a:ln>
          <a:effectLst>
            <a:outerShdw blurRad="76200" dir="13500000" sy="23000" kx="1200000" algn="br" rotWithShape="0">
              <a:prstClr val="black">
                <a:alpha val="20000"/>
              </a:prstClr>
            </a:outerShdw>
          </a:effectLst>
        </p:spPr>
        <p:txBody>
          <a:bodyPr lIns="68579" tIns="34289" rIns="68579" bIns="34289" anchor="ctr"/>
          <a:lstStyle/>
          <a:p>
            <a:pPr algn="ct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军事理论</a:t>
            </a:r>
            <a:r>
              <a:rPr lang="en-US"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a:t>
            </a: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优秀研学分享</a:t>
            </a:r>
            <a:endParaRPr lang="zh-CN"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endParaRPr>
          </a:p>
        </p:txBody>
      </p:sp>
      <p:pic>
        <p:nvPicPr>
          <p:cNvPr id="13" name="图片 12"/>
          <p:cNvPicPr>
            <a:picLocks noChangeAspect="1"/>
          </p:cNvPicPr>
          <p:nvPr/>
        </p:nvPicPr>
        <p:blipFill>
          <a:blip r:embed="rId7"/>
          <a:stretch>
            <a:fillRect/>
          </a:stretch>
        </p:blipFill>
        <p:spPr>
          <a:xfrm>
            <a:off x="5141332" y="115187"/>
            <a:ext cx="329508" cy="319083"/>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1+#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par>
                          <p:cTn id="15" fill="hold">
                            <p:stCondLst>
                              <p:cond delay="1000"/>
                            </p:stCondLst>
                            <p:childTnLst>
                              <p:par>
                                <p:cTn id="16" presetID="14" presetClass="entr" presetSubtype="1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randombar(horizontal)">
                                      <p:cBhvr>
                                        <p:cTn id="18" dur="500"/>
                                        <p:tgtEl>
                                          <p:spTgt spid="21"/>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1500"/>
                            </p:stCondLst>
                            <p:childTnLst>
                              <p:par>
                                <p:cTn id="25" presetID="2" presetClass="entr" presetSubtype="12" fill="hold" nodeType="after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500" fill="hold"/>
                                        <p:tgtEl>
                                          <p:spTgt spid="23"/>
                                        </p:tgtEl>
                                        <p:attrNameLst>
                                          <p:attrName>ppt_x</p:attrName>
                                        </p:attrNameLst>
                                      </p:cBhvr>
                                      <p:tavLst>
                                        <p:tav tm="0">
                                          <p:val>
                                            <p:strVal val="0-#ppt_w/2"/>
                                          </p:val>
                                        </p:tav>
                                        <p:tav tm="100000">
                                          <p:val>
                                            <p:strVal val="#ppt_x"/>
                                          </p:val>
                                        </p:tav>
                                      </p:tavLst>
                                    </p:anim>
                                    <p:anim calcmode="lin" valueType="num">
                                      <p:cBhvr additive="base">
                                        <p:cTn id="28" dur="500" fill="hold"/>
                                        <p:tgtEl>
                                          <p:spTgt spid="23"/>
                                        </p:tgtEl>
                                        <p:attrNameLst>
                                          <p:attrName>ppt_y</p:attrName>
                                        </p:attrNameLst>
                                      </p:cBhvr>
                                      <p:tavLst>
                                        <p:tav tm="0">
                                          <p:val>
                                            <p:strVal val="1+#ppt_h/2"/>
                                          </p:val>
                                        </p:tav>
                                        <p:tav tm="100000">
                                          <p:val>
                                            <p:strVal val="#ppt_y"/>
                                          </p:val>
                                        </p:tav>
                                      </p:tavLst>
                                    </p:anim>
                                  </p:childTnLst>
                                </p:cTn>
                              </p:par>
                              <p:par>
                                <p:cTn id="29" presetID="2" presetClass="entr" presetSubtype="6"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fill="hold"/>
                                        <p:tgtEl>
                                          <p:spTgt spid="24"/>
                                        </p:tgtEl>
                                        <p:attrNameLst>
                                          <p:attrName>ppt_x</p:attrName>
                                        </p:attrNameLst>
                                      </p:cBhvr>
                                      <p:tavLst>
                                        <p:tav tm="0">
                                          <p:val>
                                            <p:strVal val="1+#ppt_w/2"/>
                                          </p:val>
                                        </p:tav>
                                        <p:tav tm="100000">
                                          <p:val>
                                            <p:strVal val="#ppt_x"/>
                                          </p:val>
                                        </p:tav>
                                      </p:tavLst>
                                    </p:anim>
                                    <p:anim calcmode="lin" valueType="num">
                                      <p:cBhvr additive="base">
                                        <p:cTn id="32" dur="500" fill="hold"/>
                                        <p:tgtEl>
                                          <p:spTgt spid="2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additive="base">
                                        <p:cTn id="35" dur="500" fill="hold"/>
                                        <p:tgtEl>
                                          <p:spTgt spid="4"/>
                                        </p:tgtEl>
                                        <p:attrNameLst>
                                          <p:attrName>ppt_x</p:attrName>
                                        </p:attrNameLst>
                                      </p:cBhvr>
                                      <p:tavLst>
                                        <p:tav tm="0">
                                          <p:val>
                                            <p:strVal val="#ppt_x"/>
                                          </p:val>
                                        </p:tav>
                                        <p:tav tm="100000">
                                          <p:val>
                                            <p:strVal val="#ppt_x"/>
                                          </p:val>
                                        </p:tav>
                                      </p:tavLst>
                                    </p:anim>
                                    <p:anim calcmode="lin" valueType="num">
                                      <p:cBhvr additive="base">
                                        <p:cTn id="3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p:nvPr/>
        </p:nvSpPr>
        <p:spPr bwMode="auto">
          <a:xfrm>
            <a:off x="2824189" y="1364866"/>
            <a:ext cx="6308648" cy="2112819"/>
          </a:xfrm>
          <a:custGeom>
            <a:avLst/>
            <a:gdLst>
              <a:gd name="T0" fmla="*/ 1136 w 11039"/>
              <a:gd name="T1" fmla="*/ 0 h 3662"/>
              <a:gd name="T2" fmla="*/ 11039 w 11039"/>
              <a:gd name="T3" fmla="*/ 0 h 3662"/>
              <a:gd name="T4" fmla="*/ 11039 w 11039"/>
              <a:gd name="T5" fmla="*/ 3662 h 3662"/>
              <a:gd name="T6" fmla="*/ 0 w 11039"/>
              <a:gd name="T7" fmla="*/ 3662 h 3662"/>
              <a:gd name="T8" fmla="*/ 1136 w 11039"/>
              <a:gd name="T9" fmla="*/ 0 h 3662"/>
            </a:gdLst>
            <a:ahLst/>
            <a:cxnLst>
              <a:cxn ang="0">
                <a:pos x="T0" y="T1"/>
              </a:cxn>
              <a:cxn ang="0">
                <a:pos x="T2" y="T3"/>
              </a:cxn>
              <a:cxn ang="0">
                <a:pos x="T4" y="T5"/>
              </a:cxn>
              <a:cxn ang="0">
                <a:pos x="T6" y="T7"/>
              </a:cxn>
              <a:cxn ang="0">
                <a:pos x="T8" y="T9"/>
              </a:cxn>
            </a:cxnLst>
            <a:rect l="0" t="0" r="r" b="b"/>
            <a:pathLst>
              <a:path w="11039" h="3662">
                <a:moveTo>
                  <a:pt x="1136" y="0"/>
                </a:moveTo>
                <a:lnTo>
                  <a:pt x="11039" y="0"/>
                </a:lnTo>
                <a:lnTo>
                  <a:pt x="11039" y="3662"/>
                </a:lnTo>
                <a:lnTo>
                  <a:pt x="0" y="3662"/>
                </a:lnTo>
                <a:lnTo>
                  <a:pt x="1136" y="0"/>
                </a:lnTo>
                <a:close/>
              </a:path>
            </a:pathLst>
          </a:custGeom>
          <a:solidFill>
            <a:srgbClr val="0070C0"/>
          </a:solidFill>
          <a:ln>
            <a:noFill/>
          </a:ln>
        </p:spPr>
        <p:txBody>
          <a:bodyPr vert="horz" wrap="square" lIns="68579" tIns="34289" rIns="68579" bIns="34289" numCol="1" anchor="t" anchorCtr="0" compatLnSpc="1"/>
          <a:lstStyle/>
          <a:p>
            <a:endParaRPr lang="zh-CN" altLang="en-US"/>
          </a:p>
        </p:txBody>
      </p:sp>
      <p:sp>
        <p:nvSpPr>
          <p:cNvPr id="4" name="Freeform 6"/>
          <p:cNvSpPr/>
          <p:nvPr/>
        </p:nvSpPr>
        <p:spPr bwMode="auto">
          <a:xfrm>
            <a:off x="-14764" y="1364866"/>
            <a:ext cx="3411273" cy="2112819"/>
          </a:xfrm>
          <a:custGeom>
            <a:avLst/>
            <a:gdLst>
              <a:gd name="T0" fmla="*/ 5970 w 5970"/>
              <a:gd name="T1" fmla="*/ 0 h 3662"/>
              <a:gd name="T2" fmla="*/ 4846 w 5970"/>
              <a:gd name="T3" fmla="*/ 3662 h 3662"/>
              <a:gd name="T4" fmla="*/ 0 w 5970"/>
              <a:gd name="T5" fmla="*/ 3662 h 3662"/>
              <a:gd name="T6" fmla="*/ 3 w 5970"/>
              <a:gd name="T7" fmla="*/ 0 h 3662"/>
              <a:gd name="T8" fmla="*/ 5970 w 5970"/>
              <a:gd name="T9" fmla="*/ 0 h 3662"/>
            </a:gdLst>
            <a:ahLst/>
            <a:cxnLst>
              <a:cxn ang="0">
                <a:pos x="T0" y="T1"/>
              </a:cxn>
              <a:cxn ang="0">
                <a:pos x="T2" y="T3"/>
              </a:cxn>
              <a:cxn ang="0">
                <a:pos x="T4" y="T5"/>
              </a:cxn>
              <a:cxn ang="0">
                <a:pos x="T6" y="T7"/>
              </a:cxn>
              <a:cxn ang="0">
                <a:pos x="T8" y="T9"/>
              </a:cxn>
            </a:cxnLst>
            <a:rect l="0" t="0" r="r" b="b"/>
            <a:pathLst>
              <a:path w="5970" h="3662">
                <a:moveTo>
                  <a:pt x="5970" y="0"/>
                </a:moveTo>
                <a:lnTo>
                  <a:pt x="4846" y="3662"/>
                </a:lnTo>
                <a:lnTo>
                  <a:pt x="0" y="3662"/>
                </a:lnTo>
                <a:lnTo>
                  <a:pt x="3" y="0"/>
                </a:lnTo>
                <a:lnTo>
                  <a:pt x="5970" y="0"/>
                </a:lnTo>
                <a:close/>
              </a:path>
            </a:pathLst>
          </a:custGeom>
          <a:solidFill>
            <a:schemeClr val="tx2"/>
          </a:solidFill>
          <a:ln>
            <a:noFill/>
          </a:ln>
        </p:spPr>
        <p:txBody>
          <a:bodyPr vert="horz" wrap="square" lIns="68579" tIns="34289" rIns="68579" bIns="34289" numCol="1" anchor="t" anchorCtr="0" compatLnSpc="1"/>
          <a:lstStyle/>
          <a:p>
            <a:endParaRPr lang="zh-CN" altLang="en-US"/>
          </a:p>
        </p:txBody>
      </p:sp>
      <p:sp>
        <p:nvSpPr>
          <p:cNvPr id="3" name="TextBox 26"/>
          <p:cNvSpPr txBox="1"/>
          <p:nvPr/>
        </p:nvSpPr>
        <p:spPr>
          <a:xfrm>
            <a:off x="3469912" y="2001907"/>
            <a:ext cx="5036926" cy="1297940"/>
          </a:xfrm>
          <a:prstGeom prst="rect">
            <a:avLst/>
          </a:prstGeom>
          <a:noFill/>
        </p:spPr>
        <p:txBody>
          <a:bodyPr wrap="square" lIns="68579" tIns="34289" rIns="68579" bIns="34289" rtlCol="0">
            <a:spAutoFit/>
          </a:bodyPr>
          <a:lstStyle>
            <a:defPPr>
              <a:defRPr lang="zh-CN"/>
            </a:defPPr>
            <a:lvl1pPr>
              <a:defRPr sz="5400" b="1">
                <a:solidFill>
                  <a:schemeClr val="accent2"/>
                </a:solidFill>
                <a:latin typeface="微软雅黑" panose="020B0503020204020204" pitchFamily="34" charset="-122"/>
                <a:ea typeface="微软雅黑" panose="020B0503020204020204" pitchFamily="34" charset="-122"/>
              </a:defRPr>
            </a:lvl1pPr>
          </a:lstStyle>
          <a:p>
            <a:pPr algn="ctr"/>
            <a:r>
              <a:rPr lang="zh-CN" altLang="en-US" sz="4000">
                <a:solidFill>
                  <a:schemeClr val="bg1"/>
                </a:solidFill>
                <a:effectLst>
                  <a:outerShdw blurRad="38100" dist="25400" dir="5400000" algn="ctr" rotWithShape="0">
                    <a:srgbClr val="6E747A">
                      <a:alpha val="43000"/>
                    </a:srgbClr>
                  </a:outerShdw>
                </a:effectLst>
                <a:latin typeface="华文中宋" panose="02010600040101010101" charset="-122"/>
                <a:ea typeface="华文中宋" panose="02010600040101010101" charset="-122"/>
                <a:sym typeface="+mn-ea"/>
              </a:rPr>
              <a:t>联合利剑：</a:t>
            </a:r>
            <a:r>
              <a:rPr lang="en-US" altLang="zh-CN" sz="4000">
                <a:solidFill>
                  <a:schemeClr val="bg1"/>
                </a:solidFill>
                <a:effectLst>
                  <a:outerShdw blurRad="38100" dist="25400" dir="5400000" algn="ctr" rotWithShape="0">
                    <a:srgbClr val="6E747A">
                      <a:alpha val="43000"/>
                    </a:srgbClr>
                  </a:outerShdw>
                </a:effectLst>
                <a:latin typeface="华文中宋" panose="02010600040101010101" charset="-122"/>
                <a:ea typeface="华文中宋" panose="02010600040101010101" charset="-122"/>
                <a:sym typeface="+mn-ea"/>
              </a:rPr>
              <a:t>2024A</a:t>
            </a:r>
            <a:endParaRPr lang="en-US" altLang="zh-CN" sz="4000">
              <a:solidFill>
                <a:schemeClr val="bg1"/>
              </a:solidFill>
              <a:effectLst>
                <a:outerShdw blurRad="38100" dist="25400" dir="5400000" algn="ctr" rotWithShape="0">
                  <a:srgbClr val="6E747A">
                    <a:alpha val="43000"/>
                  </a:srgbClr>
                </a:outerShdw>
              </a:effectLst>
              <a:latin typeface="华文中宋" panose="02010600040101010101" charset="-122"/>
              <a:ea typeface="华文中宋" panose="02010600040101010101" charset="-122"/>
              <a:sym typeface="+mn-ea"/>
            </a:endParaRPr>
          </a:p>
          <a:p>
            <a:pPr algn="ctr"/>
            <a:r>
              <a:rPr lang="zh-CN" altLang="en-US" sz="4000" dirty="0">
                <a:solidFill>
                  <a:schemeClr val="bg1"/>
                </a:solidFill>
                <a:effectLst>
                  <a:outerShdw blurRad="38100" dist="25400" dir="5400000" algn="ctr" rotWithShape="0">
                    <a:srgbClr val="6E747A">
                      <a:alpha val="43000"/>
                    </a:srgbClr>
                  </a:outerShdw>
                </a:effectLst>
                <a:latin typeface="华文中宋" panose="02010600040101010101" charset="-122"/>
                <a:ea typeface="华文中宋" panose="02010600040101010101" charset="-122"/>
                <a:sym typeface="+mn-ea"/>
              </a:rPr>
              <a:t>台海</a:t>
            </a:r>
            <a:r>
              <a:rPr lang="zh-CN" altLang="en-US" sz="4000" dirty="0">
                <a:solidFill>
                  <a:schemeClr val="bg1"/>
                </a:solidFill>
                <a:effectLst>
                  <a:outerShdw blurRad="38100" dist="25400" dir="5400000" algn="ctr" rotWithShape="0">
                    <a:srgbClr val="6E747A">
                      <a:alpha val="43000"/>
                    </a:srgbClr>
                  </a:outerShdw>
                </a:effectLst>
                <a:latin typeface="华文中宋" panose="02010600040101010101" charset="-122"/>
                <a:ea typeface="华文中宋" panose="02010600040101010101" charset="-122"/>
                <a:sym typeface="+mn-ea"/>
              </a:rPr>
              <a:t>军演</a:t>
            </a:r>
            <a:endParaRPr lang="zh-CN" altLang="en-US" sz="4000" dirty="0">
              <a:solidFill>
                <a:schemeClr val="bg1"/>
              </a:solidFill>
              <a:effectLst>
                <a:outerShdw blurRad="38100" dist="25400" dir="5400000" algn="ctr" rotWithShape="0">
                  <a:srgbClr val="6E747A">
                    <a:alpha val="43000"/>
                  </a:srgbClr>
                </a:outerShdw>
              </a:effectLst>
              <a:latin typeface="华文中宋" panose="02010600040101010101" charset="-122"/>
              <a:ea typeface="华文中宋" panose="02010600040101010101" charset="-122"/>
              <a:sym typeface="+mn-ea"/>
            </a:endParaRPr>
          </a:p>
        </p:txBody>
      </p:sp>
      <p:sp>
        <p:nvSpPr>
          <p:cNvPr id="8" name="TextBox 27"/>
          <p:cNvSpPr txBox="1"/>
          <p:nvPr/>
        </p:nvSpPr>
        <p:spPr>
          <a:xfrm>
            <a:off x="563843" y="1925760"/>
            <a:ext cx="2119809" cy="746356"/>
          </a:xfrm>
          <a:prstGeom prst="rect">
            <a:avLst/>
          </a:prstGeom>
          <a:noFill/>
        </p:spPr>
        <p:txBody>
          <a:bodyPr wrap="none" lIns="68579" tIns="34289" rIns="68579" bIns="34289" rtlCol="0">
            <a:spAutoFit/>
          </a:bodyPr>
          <a:lstStyle/>
          <a:p>
            <a:r>
              <a:rPr lang="zh-CN" altLang="en-US" sz="4400" b="1" dirty="0">
                <a:solidFill>
                  <a:schemeClr val="bg1"/>
                </a:solidFill>
                <a:latin typeface="+mj-ea"/>
                <a:ea typeface="+mj-ea"/>
              </a:rPr>
              <a:t>第</a:t>
            </a:r>
            <a:r>
              <a:rPr lang="en-US" altLang="zh-CN" sz="4400" b="1" dirty="0">
                <a:solidFill>
                  <a:schemeClr val="bg1"/>
                </a:solidFill>
                <a:latin typeface="+mj-ea"/>
                <a:ea typeface="+mj-ea"/>
              </a:rPr>
              <a:t>X</a:t>
            </a:r>
            <a:r>
              <a:rPr lang="zh-CN" altLang="en-US" sz="4400" b="1" dirty="0">
                <a:solidFill>
                  <a:schemeClr val="bg1"/>
                </a:solidFill>
                <a:latin typeface="+mj-ea"/>
                <a:ea typeface="+mj-ea"/>
              </a:rPr>
              <a:t>选题</a:t>
            </a:r>
            <a:endParaRPr lang="zh-CN" altLang="en-US" sz="4400" b="1" dirty="0">
              <a:solidFill>
                <a:schemeClr val="bg1"/>
              </a:solidFill>
              <a:latin typeface="+mj-ea"/>
              <a:ea typeface="+mj-ea"/>
            </a:endParaRPr>
          </a:p>
        </p:txBody>
      </p:sp>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rcRect r="66687" b="70230"/>
          <a:stretch>
            <a:fillRect/>
          </a:stretch>
        </p:blipFill>
        <p:spPr>
          <a:xfrm>
            <a:off x="9" y="1"/>
            <a:ext cx="2786056" cy="1375712"/>
          </a:xfrm>
          <a:custGeom>
            <a:avLst/>
            <a:gdLst>
              <a:gd name="connsiteX0" fmla="*/ 0 w 4061578"/>
              <a:gd name="connsiteY0" fmla="*/ 0 h 1814545"/>
              <a:gd name="connsiteX1" fmla="*/ 4061578 w 4061578"/>
              <a:gd name="connsiteY1" fmla="*/ 0 h 1814545"/>
              <a:gd name="connsiteX2" fmla="*/ 3982720 w 4061578"/>
              <a:gd name="connsiteY2" fmla="*/ 329770 h 1814545"/>
              <a:gd name="connsiteX3" fmla="*/ 2153920 w 4061578"/>
              <a:gd name="connsiteY3" fmla="*/ 908890 h 1814545"/>
              <a:gd name="connsiteX4" fmla="*/ 1412240 w 4061578"/>
              <a:gd name="connsiteY4" fmla="*/ 1081610 h 1814545"/>
              <a:gd name="connsiteX5" fmla="*/ 0 w 4061578"/>
              <a:gd name="connsiteY5" fmla="*/ 1814545 h 181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1578" h="1814545">
                <a:moveTo>
                  <a:pt x="0" y="0"/>
                </a:moveTo>
                <a:lnTo>
                  <a:pt x="4061578" y="0"/>
                </a:lnTo>
                <a:lnTo>
                  <a:pt x="3982720" y="329770"/>
                </a:lnTo>
                <a:lnTo>
                  <a:pt x="2153920" y="908890"/>
                </a:lnTo>
                <a:lnTo>
                  <a:pt x="1412240" y="1081610"/>
                </a:lnTo>
                <a:lnTo>
                  <a:pt x="0" y="1814545"/>
                </a:lnTo>
                <a:close/>
              </a:path>
            </a:pathLst>
          </a:custGeom>
        </p:spPr>
      </p:pic>
      <p:grpSp>
        <p:nvGrpSpPr>
          <p:cNvPr id="9" name="组合 8"/>
          <p:cNvGrpSpPr/>
          <p:nvPr/>
        </p:nvGrpSpPr>
        <p:grpSpPr>
          <a:xfrm>
            <a:off x="5051618" y="41076"/>
            <a:ext cx="4055118" cy="461848"/>
            <a:chOff x="5051618" y="41075"/>
            <a:chExt cx="4055118" cy="461848"/>
          </a:xfrm>
        </p:grpSpPr>
        <p:sp>
          <p:nvSpPr>
            <p:cNvPr id="10" name="Rectangle 19"/>
            <p:cNvSpPr>
              <a:spLocks noChangeArrowheads="1"/>
            </p:cNvSpPr>
            <p:nvPr/>
          </p:nvSpPr>
          <p:spPr bwMode="auto">
            <a:xfrm rot="10800000" flipV="1">
              <a:off x="5051618" y="41075"/>
              <a:ext cx="4055118" cy="461848"/>
            </a:xfrm>
            <a:prstGeom prst="bevel">
              <a:avLst/>
            </a:prstGeom>
            <a:solidFill>
              <a:schemeClr val="accent5">
                <a:lumMod val="75000"/>
              </a:schemeClr>
            </a:solidFill>
            <a:ln>
              <a:solidFill>
                <a:schemeClr val="accent1">
                  <a:lumMod val="50000"/>
                </a:schemeClr>
              </a:solidFill>
            </a:ln>
            <a:effectLst>
              <a:outerShdw blurRad="76200" dir="13500000" sy="23000" kx="1200000" algn="br" rotWithShape="0">
                <a:prstClr val="black">
                  <a:alpha val="20000"/>
                </a:prstClr>
              </a:outerShdw>
            </a:effectLst>
          </p:spPr>
          <p:txBody>
            <a:bodyPr lIns="68579" tIns="34289" rIns="68579" bIns="34289" anchor="ctr"/>
            <a:lstStyle/>
            <a:p>
              <a:pPr algn="ct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    军事理论</a:t>
              </a:r>
              <a:r>
                <a:rPr lang="en-US"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a:t>
              </a: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优秀研学分享</a:t>
              </a:r>
              <a:endParaRPr lang="zh-CN"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endParaRPr>
            </a:p>
          </p:txBody>
        </p:sp>
        <p:pic>
          <p:nvPicPr>
            <p:cNvPr id="14" name="图片 13"/>
            <p:cNvPicPr>
              <a:picLocks noChangeAspect="1"/>
            </p:cNvPicPr>
            <p:nvPr/>
          </p:nvPicPr>
          <p:blipFill>
            <a:blip r:embed="rId2"/>
            <a:stretch>
              <a:fillRect/>
            </a:stretch>
          </p:blipFill>
          <p:spPr>
            <a:xfrm>
              <a:off x="5141332" y="115187"/>
              <a:ext cx="329508" cy="319083"/>
            </a:xfrm>
            <a:prstGeom prst="rect">
              <a:avLst/>
            </a:prstGeom>
          </p:spPr>
        </p:pic>
      </p:grpSp>
      <p:sp>
        <p:nvSpPr>
          <p:cNvPr id="11" name="文本框 10"/>
          <p:cNvSpPr txBox="1"/>
          <p:nvPr/>
        </p:nvSpPr>
        <p:spPr>
          <a:xfrm>
            <a:off x="2118360" y="3719195"/>
            <a:ext cx="4723765" cy="1076325"/>
          </a:xfrm>
          <a:prstGeom prst="rect">
            <a:avLst/>
          </a:prstGeom>
          <a:noFill/>
        </p:spPr>
        <p:txBody>
          <a:bodyPr wrap="square">
            <a:spAutoFit/>
          </a:bodyPr>
          <a:lstStyle/>
          <a:p>
            <a:pPr indent="0" algn="ct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主创人员</a:t>
            </a:r>
            <a:endPar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endParaRPr>
          </a:p>
          <a:p>
            <a:pPr indent="0" algn="ct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  </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地信</a:t>
            </a: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2302</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班</a:t>
            </a: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   </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汤舜尧</a:t>
            </a: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 </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（分工：</a:t>
            </a: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PPT</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制作）</a:t>
            </a: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  </a:t>
            </a:r>
            <a:endPar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endParaRPr>
          </a:p>
          <a:p>
            <a:pPr indent="0" algn="ct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 </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地信</a:t>
            </a: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2302</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班</a:t>
            </a: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  </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崔节恒（分工：</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数据收集）</a:t>
            </a:r>
            <a:endPar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endParaRPr>
          </a:p>
          <a:p>
            <a:pPr algn="ct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 </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地信</a:t>
            </a: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2302</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班</a:t>
            </a:r>
            <a:r>
              <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  </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郭永存（分工：</a:t>
            </a:r>
            <a:r>
              <a:rPr lang="zh-CN" altLang="en-US"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rPr>
              <a:t>演讲）</a:t>
            </a:r>
            <a:endParaRPr lang="en-US" altLang="zh-CN" sz="1600" b="1" dirty="0">
              <a:solidFill>
                <a:schemeClr val="accent1">
                  <a:lumMod val="50000"/>
                </a:schemeClr>
              </a:solidFill>
              <a:effectLst>
                <a:reflection blurRad="6350" stA="53000" endA="300" endPos="35500" dir="5400000" sy="-90000" algn="bl" rotWithShape="0"/>
              </a:effectLst>
              <a:latin typeface="方正粗圆简体" panose="02010601030101010101" pitchFamily="2" charset="-122"/>
              <a:ea typeface="方正粗圆简体" panose="02010601030101010101" pitchFamily="2" charset="-122"/>
              <a:sym typeface="+mn-ea"/>
            </a:endParaRPr>
          </a:p>
        </p:txBody>
      </p:sp>
    </p:spTree>
  </p:cSld>
  <p:clrMapOvr>
    <a:masterClrMapping/>
  </p:clrMapOvr>
  <mc:AlternateContent xmlns:mc="http://schemas.openxmlformats.org/markup-compatibility/2006">
    <mc:Choice xmlns:p14="http://schemas.microsoft.com/office/powerpoint/2010/main" Requires="p14">
      <p:transition p14:dur="0" advTm="6000"/>
    </mc:Choice>
    <mc:Fallback>
      <p:transition advTm="6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childTnLst>
                          </p:cTn>
                        </p:par>
                        <p:par>
                          <p:cTn id="11" fill="hold">
                            <p:stCondLst>
                              <p:cond delay="500"/>
                            </p:stCondLst>
                            <p:childTnLst>
                              <p:par>
                                <p:cTn id="12" presetID="31"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ppt_w</p:attrName>
                                        </p:attrNameLst>
                                      </p:cBhvr>
                                      <p:tavLst>
                                        <p:tav tm="0">
                                          <p:val>
                                            <p:fltVal val="0"/>
                                          </p:val>
                                        </p:tav>
                                        <p:tav tm="100000">
                                          <p:val>
                                            <p:strVal val="#ppt_w"/>
                                          </p:val>
                                        </p:tav>
                                      </p:tavLst>
                                    </p:anim>
                                    <p:anim calcmode="lin" valueType="num">
                                      <p:cBhvr>
                                        <p:cTn id="15" dur="500" fill="hold"/>
                                        <p:tgtEl>
                                          <p:spTgt spid="8"/>
                                        </p:tgtEl>
                                        <p:attrNameLst>
                                          <p:attrName>ppt_h</p:attrName>
                                        </p:attrNameLst>
                                      </p:cBhvr>
                                      <p:tavLst>
                                        <p:tav tm="0">
                                          <p:val>
                                            <p:fltVal val="0"/>
                                          </p:val>
                                        </p:tav>
                                        <p:tav tm="100000">
                                          <p:val>
                                            <p:strVal val="#ppt_h"/>
                                          </p:val>
                                        </p:tav>
                                      </p:tavLst>
                                    </p:anim>
                                    <p:anim calcmode="lin" valueType="num">
                                      <p:cBhvr>
                                        <p:cTn id="16" dur="500" fill="hold"/>
                                        <p:tgtEl>
                                          <p:spTgt spid="8"/>
                                        </p:tgtEl>
                                        <p:attrNameLst>
                                          <p:attrName>style.rotation</p:attrName>
                                        </p:attrNameLst>
                                      </p:cBhvr>
                                      <p:tavLst>
                                        <p:tav tm="0">
                                          <p:val>
                                            <p:fltVal val="90"/>
                                          </p:val>
                                        </p:tav>
                                        <p:tav tm="100000">
                                          <p:val>
                                            <p:fltVal val="0"/>
                                          </p:val>
                                        </p:tav>
                                      </p:tavLst>
                                    </p:anim>
                                    <p:animEffect transition="in" filter="fade">
                                      <p:cBhvr>
                                        <p:cTn id="17" dur="500"/>
                                        <p:tgtEl>
                                          <p:spTgt spid="8"/>
                                        </p:tgtEl>
                                      </p:cBhvr>
                                    </p:animEffect>
                                  </p:childTnLst>
                                </p:cTn>
                              </p:par>
                              <p:par>
                                <p:cTn id="18" presetID="8" presetClass="emph" presetSubtype="0" fill="hold" grpId="1" nodeType="withEffect">
                                  <p:stCondLst>
                                    <p:cond delay="0"/>
                                  </p:stCondLst>
                                  <p:childTnLst>
                                    <p:animRot by="21600000">
                                      <p:cBhvr>
                                        <p:cTn id="19" dur="500" fill="hold"/>
                                        <p:tgtEl>
                                          <p:spTgt spid="8"/>
                                        </p:tgtEl>
                                        <p:attrNameLst>
                                          <p:attrName>r</p:attrName>
                                        </p:attrNameLst>
                                      </p:cBhvr>
                                    </p:animRot>
                                  </p:childTnLst>
                                </p:cTn>
                              </p:par>
                            </p:childTnLst>
                          </p:cTn>
                        </p:par>
                        <p:par>
                          <p:cTn id="20" fill="hold">
                            <p:stCondLst>
                              <p:cond delay="1000"/>
                            </p:stCondLst>
                            <p:childTnLst>
                              <p:par>
                                <p:cTn id="21" presetID="31" presetClass="entr" presetSubtype="0"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 calcmode="lin" valueType="num">
                                      <p:cBhvr>
                                        <p:cTn id="25" dur="500" fill="hold"/>
                                        <p:tgtEl>
                                          <p:spTgt spid="3"/>
                                        </p:tgtEl>
                                        <p:attrNameLst>
                                          <p:attrName>style.rotation</p:attrName>
                                        </p:attrNameLst>
                                      </p:cBhvr>
                                      <p:tavLst>
                                        <p:tav tm="0">
                                          <p:val>
                                            <p:fltVal val="90"/>
                                          </p:val>
                                        </p:tav>
                                        <p:tav tm="100000">
                                          <p:val>
                                            <p:fltVal val="0"/>
                                          </p:val>
                                        </p:tav>
                                      </p:tavLst>
                                    </p:anim>
                                    <p:animEffect transition="in" filter="fade">
                                      <p:cBhvr>
                                        <p:cTn id="2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4" grpId="0" bldLvl="0" animBg="1"/>
      <p:bldP spid="3" grpId="0"/>
      <p:bldP spid="8" grpId="0"/>
      <p:bldP spid="8"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r="66687" b="70230"/>
          <a:stretch>
            <a:fillRect/>
          </a:stretch>
        </p:blipFill>
        <p:spPr>
          <a:xfrm>
            <a:off x="9" y="1"/>
            <a:ext cx="2953648" cy="986970"/>
          </a:xfrm>
          <a:custGeom>
            <a:avLst/>
            <a:gdLst>
              <a:gd name="connsiteX0" fmla="*/ 0 w 4061578"/>
              <a:gd name="connsiteY0" fmla="*/ 0 h 1814545"/>
              <a:gd name="connsiteX1" fmla="*/ 4061578 w 4061578"/>
              <a:gd name="connsiteY1" fmla="*/ 0 h 1814545"/>
              <a:gd name="connsiteX2" fmla="*/ 3982720 w 4061578"/>
              <a:gd name="connsiteY2" fmla="*/ 329770 h 1814545"/>
              <a:gd name="connsiteX3" fmla="*/ 2153920 w 4061578"/>
              <a:gd name="connsiteY3" fmla="*/ 908890 h 1814545"/>
              <a:gd name="connsiteX4" fmla="*/ 1412240 w 4061578"/>
              <a:gd name="connsiteY4" fmla="*/ 1081610 h 1814545"/>
              <a:gd name="connsiteX5" fmla="*/ 0 w 4061578"/>
              <a:gd name="connsiteY5" fmla="*/ 1814545 h 181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1578" h="1814545">
                <a:moveTo>
                  <a:pt x="0" y="0"/>
                </a:moveTo>
                <a:lnTo>
                  <a:pt x="4061578" y="0"/>
                </a:lnTo>
                <a:lnTo>
                  <a:pt x="3982720" y="329770"/>
                </a:lnTo>
                <a:lnTo>
                  <a:pt x="2153920" y="908890"/>
                </a:lnTo>
                <a:lnTo>
                  <a:pt x="1412240" y="1081610"/>
                </a:lnTo>
                <a:lnTo>
                  <a:pt x="0" y="1814545"/>
                </a:lnTo>
                <a:close/>
              </a:path>
            </a:pathLst>
          </a:custGeom>
        </p:spPr>
      </p:pic>
      <p:sp>
        <p:nvSpPr>
          <p:cNvPr id="23" name="Rectangle 19"/>
          <p:cNvSpPr>
            <a:spLocks noChangeArrowheads="1"/>
          </p:cNvSpPr>
          <p:nvPr/>
        </p:nvSpPr>
        <p:spPr bwMode="auto">
          <a:xfrm rot="10800000" flipV="1">
            <a:off x="5051618" y="41075"/>
            <a:ext cx="4055118" cy="461848"/>
          </a:xfrm>
          <a:prstGeom prst="bevel">
            <a:avLst/>
          </a:prstGeom>
          <a:solidFill>
            <a:schemeClr val="accent5">
              <a:lumMod val="75000"/>
            </a:schemeClr>
          </a:solidFill>
          <a:ln>
            <a:solidFill>
              <a:schemeClr val="accent1">
                <a:lumMod val="50000"/>
              </a:schemeClr>
            </a:solidFill>
          </a:ln>
          <a:effectLst>
            <a:outerShdw blurRad="76200" dir="13500000" sy="23000" kx="1200000" algn="br" rotWithShape="0">
              <a:prstClr val="black">
                <a:alpha val="20000"/>
              </a:prstClr>
            </a:outerShdw>
          </a:effectLst>
        </p:spPr>
        <p:txBody>
          <a:bodyPr lIns="68579" tIns="34289" rIns="68579" bIns="34289" anchor="ctr"/>
          <a:lstStyle/>
          <a:p>
            <a:pPr algn="ct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军事理论</a:t>
            </a:r>
            <a:r>
              <a:rPr lang="en-US"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a:t>
            </a: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优秀研学分享</a:t>
            </a:r>
            <a:endParaRPr lang="zh-CN"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endParaRPr>
          </a:p>
        </p:txBody>
      </p:sp>
      <p:pic>
        <p:nvPicPr>
          <p:cNvPr id="26" name="图片 25"/>
          <p:cNvPicPr>
            <a:picLocks noChangeAspect="1"/>
          </p:cNvPicPr>
          <p:nvPr/>
        </p:nvPicPr>
        <p:blipFill>
          <a:blip r:embed="rId2"/>
          <a:stretch>
            <a:fillRect/>
          </a:stretch>
        </p:blipFill>
        <p:spPr>
          <a:xfrm>
            <a:off x="5141332" y="115187"/>
            <a:ext cx="329508" cy="319083"/>
          </a:xfrm>
          <a:prstGeom prst="rect">
            <a:avLst/>
          </a:prstGeom>
        </p:spPr>
      </p:pic>
      <p:sp>
        <p:nvSpPr>
          <p:cNvPr id="15" name="文本框 14"/>
          <p:cNvSpPr txBox="1"/>
          <p:nvPr/>
        </p:nvSpPr>
        <p:spPr>
          <a:xfrm>
            <a:off x="1168488" y="836153"/>
            <a:ext cx="1448101" cy="400110"/>
          </a:xfrm>
          <a:prstGeom prst="rect">
            <a:avLst/>
          </a:prstGeom>
          <a:noFill/>
        </p:spPr>
        <p:txBody>
          <a:bodyPr wrap="square" rtlCol="0">
            <a:spAutoFit/>
          </a:bodyPr>
          <a:lstStyle/>
          <a:p>
            <a:pPr indent="0" algn="ctr"/>
            <a:r>
              <a:rPr lang="zh-CN" altLang="en-US" sz="2000" b="1" dirty="0">
                <a:ln>
                  <a:solidFill>
                    <a:schemeClr val="accent1">
                      <a:lumMod val="60000"/>
                      <a:lumOff val="40000"/>
                    </a:schemeClr>
                  </a:solidFill>
                </a:ln>
                <a:solidFill>
                  <a:schemeClr val="accent1">
                    <a:lumMod val="50000"/>
                  </a:schemeClr>
                </a:solidFill>
                <a:effectLst>
                  <a:outerShdw blurRad="50800" dist="38100" dir="18900000" algn="bl" rotWithShape="0">
                    <a:prstClr val="black">
                      <a:alpha val="40000"/>
                    </a:prstClr>
                  </a:outerShdw>
                </a:effectLst>
                <a:latin typeface="方正粗圆简体" panose="02010601030101010101" pitchFamily="2" charset="-122"/>
                <a:ea typeface="方正粗圆简体" panose="02010601030101010101" pitchFamily="2" charset="-122"/>
                <a:sym typeface="+mn-ea"/>
              </a:rPr>
              <a:t>纲目提示</a:t>
            </a:r>
            <a:endParaRPr lang="zh-CN" altLang="en-US" sz="2000" b="1" dirty="0">
              <a:ln>
                <a:solidFill>
                  <a:schemeClr val="accent1">
                    <a:lumMod val="60000"/>
                    <a:lumOff val="40000"/>
                  </a:schemeClr>
                </a:solidFill>
              </a:ln>
              <a:solidFill>
                <a:schemeClr val="accent1">
                  <a:lumMod val="50000"/>
                </a:schemeClr>
              </a:solidFill>
              <a:effectLst>
                <a:outerShdw blurRad="50800" dist="38100" dir="18900000" algn="bl" rotWithShape="0">
                  <a:prstClr val="black">
                    <a:alpha val="40000"/>
                  </a:prstClr>
                </a:outerShdw>
              </a:effectLst>
              <a:latin typeface="方正粗圆简体" panose="02010601030101010101" pitchFamily="2" charset="-122"/>
              <a:ea typeface="方正粗圆简体" panose="02010601030101010101" pitchFamily="2" charset="-122"/>
              <a:sym typeface="+mn-ea"/>
            </a:endParaRPr>
          </a:p>
        </p:txBody>
      </p:sp>
      <p:sp>
        <p:nvSpPr>
          <p:cNvPr id="11" name="文本框 10"/>
          <p:cNvSpPr txBox="1"/>
          <p:nvPr/>
        </p:nvSpPr>
        <p:spPr>
          <a:xfrm>
            <a:off x="2340610" y="1672590"/>
            <a:ext cx="3570605" cy="398780"/>
          </a:xfrm>
          <a:prstGeom prst="rect">
            <a:avLst/>
          </a:prstGeom>
          <a:noFill/>
        </p:spPr>
        <p:txBody>
          <a:bodyPr wrap="square">
            <a:spAutoFit/>
          </a:bodyPr>
          <a:lstStyle/>
          <a:p>
            <a:r>
              <a:rPr lang="zh-CN" altLang="en-US" sz="2000" dirty="0">
                <a:solidFill>
                  <a:schemeClr val="accent1">
                    <a:lumMod val="50000"/>
                  </a:schemeClr>
                </a:solidFill>
                <a:latin typeface="方正大黑简体" panose="02010601030101010101" pitchFamily="2" charset="-122"/>
                <a:ea typeface="方正大黑简体" panose="02010601030101010101" pitchFamily="2" charset="-122"/>
              </a:rPr>
              <a:t>一、台海军演的</a:t>
            </a:r>
            <a:r>
              <a:rPr lang="zh-CN" altLang="en-US" sz="2000" dirty="0">
                <a:solidFill>
                  <a:schemeClr val="accent1">
                    <a:lumMod val="50000"/>
                  </a:schemeClr>
                </a:solidFill>
                <a:latin typeface="方正大黑简体" panose="02010601030101010101" pitchFamily="2" charset="-122"/>
                <a:ea typeface="方正大黑简体" panose="02010601030101010101" pitchFamily="2" charset="-122"/>
              </a:rPr>
              <a:t>规模</a:t>
            </a:r>
            <a:endParaRPr lang="zh-CN" altLang="en-US" sz="2000" dirty="0">
              <a:solidFill>
                <a:schemeClr val="accent1">
                  <a:lumMod val="50000"/>
                </a:schemeClr>
              </a:solidFill>
              <a:latin typeface="方正大黑简体" panose="02010601030101010101" pitchFamily="2" charset="-122"/>
              <a:ea typeface="方正大黑简体" panose="02010601030101010101" pitchFamily="2" charset="-122"/>
            </a:endParaRPr>
          </a:p>
        </p:txBody>
      </p:sp>
      <p:sp>
        <p:nvSpPr>
          <p:cNvPr id="13" name="文本框 12"/>
          <p:cNvSpPr txBox="1"/>
          <p:nvPr/>
        </p:nvSpPr>
        <p:spPr>
          <a:xfrm>
            <a:off x="2340610" y="2293620"/>
            <a:ext cx="2800985" cy="398780"/>
          </a:xfrm>
          <a:prstGeom prst="rect">
            <a:avLst/>
          </a:prstGeom>
          <a:noFill/>
        </p:spPr>
        <p:txBody>
          <a:bodyPr wrap="square">
            <a:spAutoFit/>
          </a:bodyPr>
          <a:lstStyle/>
          <a:p>
            <a:r>
              <a:rPr lang="zh-CN" altLang="en-US" sz="2000" dirty="0">
                <a:solidFill>
                  <a:schemeClr val="accent1">
                    <a:lumMod val="50000"/>
                  </a:schemeClr>
                </a:solidFill>
                <a:latin typeface="方正大黑简体" panose="02010601030101010101" pitchFamily="2" charset="-122"/>
                <a:ea typeface="方正大黑简体" panose="02010601030101010101" pitchFamily="2" charset="-122"/>
              </a:rPr>
              <a:t>二、台海军演的</a:t>
            </a:r>
            <a:r>
              <a:rPr lang="zh-CN" altLang="en-US" sz="2000" dirty="0">
                <a:solidFill>
                  <a:schemeClr val="accent1">
                    <a:lumMod val="50000"/>
                  </a:schemeClr>
                </a:solidFill>
                <a:latin typeface="方正大黑简体" panose="02010601030101010101" pitchFamily="2" charset="-122"/>
                <a:ea typeface="方正大黑简体" panose="02010601030101010101" pitchFamily="2" charset="-122"/>
              </a:rPr>
              <a:t>背景</a:t>
            </a:r>
            <a:endParaRPr lang="zh-CN" altLang="en-US" sz="2000" dirty="0">
              <a:solidFill>
                <a:schemeClr val="accent1">
                  <a:lumMod val="50000"/>
                </a:schemeClr>
              </a:solidFill>
              <a:latin typeface="方正大黑简体" panose="02010601030101010101" pitchFamily="2" charset="-122"/>
              <a:ea typeface="方正大黑简体" panose="02010601030101010101" pitchFamily="2" charset="-122"/>
            </a:endParaRPr>
          </a:p>
        </p:txBody>
      </p:sp>
      <p:sp>
        <p:nvSpPr>
          <p:cNvPr id="14" name="文本框 13"/>
          <p:cNvSpPr txBox="1"/>
          <p:nvPr/>
        </p:nvSpPr>
        <p:spPr>
          <a:xfrm>
            <a:off x="2327910" y="2999740"/>
            <a:ext cx="3774440" cy="398780"/>
          </a:xfrm>
          <a:prstGeom prst="rect">
            <a:avLst/>
          </a:prstGeom>
          <a:noFill/>
        </p:spPr>
        <p:txBody>
          <a:bodyPr wrap="square">
            <a:spAutoFit/>
          </a:bodyPr>
          <a:lstStyle/>
          <a:p>
            <a:r>
              <a:rPr lang="zh-CN" altLang="en-US" sz="2000" dirty="0">
                <a:solidFill>
                  <a:schemeClr val="accent1">
                    <a:lumMod val="50000"/>
                  </a:schemeClr>
                </a:solidFill>
                <a:latin typeface="方正大黑简体" panose="02010601030101010101" pitchFamily="2" charset="-122"/>
                <a:ea typeface="方正大黑简体" panose="02010601030101010101" pitchFamily="2" charset="-122"/>
              </a:rPr>
              <a:t>三、本次台海军演的</a:t>
            </a:r>
            <a:r>
              <a:rPr lang="zh-CN" altLang="en-US" sz="2000" dirty="0">
                <a:solidFill>
                  <a:schemeClr val="accent1">
                    <a:lumMod val="50000"/>
                  </a:schemeClr>
                </a:solidFill>
                <a:latin typeface="方正大黑简体" panose="02010601030101010101" pitchFamily="2" charset="-122"/>
                <a:ea typeface="方正大黑简体" panose="02010601030101010101" pitchFamily="2" charset="-122"/>
              </a:rPr>
              <a:t>意义</a:t>
            </a:r>
            <a:endParaRPr lang="zh-CN" altLang="en-US" sz="2000" dirty="0">
              <a:solidFill>
                <a:schemeClr val="accent1">
                  <a:lumMod val="50000"/>
                </a:schemeClr>
              </a:solidFill>
              <a:latin typeface="方正大黑简体" panose="02010601030101010101" pitchFamily="2" charset="-122"/>
              <a:ea typeface="方正大黑简体" panose="02010601030101010101" pitchFamily="2" charset="-122"/>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r="66687" b="70230"/>
          <a:stretch>
            <a:fillRect/>
          </a:stretch>
        </p:blipFill>
        <p:spPr>
          <a:xfrm>
            <a:off x="9" y="1"/>
            <a:ext cx="2953648" cy="986970"/>
          </a:xfrm>
          <a:custGeom>
            <a:avLst/>
            <a:gdLst>
              <a:gd name="connsiteX0" fmla="*/ 0 w 4061578"/>
              <a:gd name="connsiteY0" fmla="*/ 0 h 1814545"/>
              <a:gd name="connsiteX1" fmla="*/ 4061578 w 4061578"/>
              <a:gd name="connsiteY1" fmla="*/ 0 h 1814545"/>
              <a:gd name="connsiteX2" fmla="*/ 3982720 w 4061578"/>
              <a:gd name="connsiteY2" fmla="*/ 329770 h 1814545"/>
              <a:gd name="connsiteX3" fmla="*/ 2153920 w 4061578"/>
              <a:gd name="connsiteY3" fmla="*/ 908890 h 1814545"/>
              <a:gd name="connsiteX4" fmla="*/ 1412240 w 4061578"/>
              <a:gd name="connsiteY4" fmla="*/ 1081610 h 1814545"/>
              <a:gd name="connsiteX5" fmla="*/ 0 w 4061578"/>
              <a:gd name="connsiteY5" fmla="*/ 1814545 h 181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1578" h="1814545">
                <a:moveTo>
                  <a:pt x="0" y="0"/>
                </a:moveTo>
                <a:lnTo>
                  <a:pt x="4061578" y="0"/>
                </a:lnTo>
                <a:lnTo>
                  <a:pt x="3982720" y="329770"/>
                </a:lnTo>
                <a:lnTo>
                  <a:pt x="2153920" y="908890"/>
                </a:lnTo>
                <a:lnTo>
                  <a:pt x="1412240" y="1081610"/>
                </a:lnTo>
                <a:lnTo>
                  <a:pt x="0" y="1814545"/>
                </a:lnTo>
                <a:close/>
              </a:path>
            </a:pathLst>
          </a:custGeom>
        </p:spPr>
      </p:pic>
      <p:sp>
        <p:nvSpPr>
          <p:cNvPr id="6" name="Rectangle 3"/>
          <p:cNvSpPr txBox="1">
            <a:spLocks noChangeArrowheads="1"/>
          </p:cNvSpPr>
          <p:nvPr/>
        </p:nvSpPr>
        <p:spPr bwMode="auto">
          <a:xfrm>
            <a:off x="791210" y="793750"/>
            <a:ext cx="2286000" cy="259080"/>
          </a:xfrm>
          <a:prstGeom prst="rect">
            <a:avLst/>
          </a:prstGeom>
          <a:noFill/>
          <a:ln>
            <a:noFill/>
          </a:ln>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1434" tIns="25717" rIns="51434" bIns="25717"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一、台海军演的</a:t>
            </a:r>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规模</a:t>
            </a:r>
            <a:endPar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endParaRPr>
          </a:p>
        </p:txBody>
      </p:sp>
      <p:sp>
        <p:nvSpPr>
          <p:cNvPr id="22" name="Rectangle 19"/>
          <p:cNvSpPr>
            <a:spLocks noChangeArrowheads="1"/>
          </p:cNvSpPr>
          <p:nvPr/>
        </p:nvSpPr>
        <p:spPr bwMode="auto">
          <a:xfrm rot="10800000" flipV="1">
            <a:off x="5051618" y="41075"/>
            <a:ext cx="4055118" cy="461848"/>
          </a:xfrm>
          <a:prstGeom prst="bevel">
            <a:avLst/>
          </a:prstGeom>
          <a:solidFill>
            <a:schemeClr val="accent5">
              <a:lumMod val="75000"/>
            </a:schemeClr>
          </a:solidFill>
          <a:ln>
            <a:solidFill>
              <a:schemeClr val="accent1">
                <a:lumMod val="50000"/>
              </a:schemeClr>
            </a:solidFill>
          </a:ln>
          <a:effectLst>
            <a:outerShdw blurRad="76200" dir="13500000" sy="23000" kx="1200000" algn="br" rotWithShape="0">
              <a:prstClr val="black">
                <a:alpha val="20000"/>
              </a:prstClr>
            </a:outerShdw>
          </a:effectLst>
        </p:spPr>
        <p:txBody>
          <a:bodyPr lIns="68579" tIns="34289" rIns="68579" bIns="34289" anchor="ctr"/>
          <a:lstStyle/>
          <a:p>
            <a:pPr algn="ct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军事理论</a:t>
            </a:r>
            <a:r>
              <a:rPr lang="en-US"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a:t>
            </a: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优秀研学分享</a:t>
            </a:r>
            <a:endParaRPr lang="zh-CN"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endParaRPr>
          </a:p>
        </p:txBody>
      </p:sp>
      <p:pic>
        <p:nvPicPr>
          <p:cNvPr id="24" name="图片 23"/>
          <p:cNvPicPr>
            <a:picLocks noChangeAspect="1"/>
          </p:cNvPicPr>
          <p:nvPr/>
        </p:nvPicPr>
        <p:blipFill>
          <a:blip r:embed="rId2"/>
          <a:stretch>
            <a:fillRect/>
          </a:stretch>
        </p:blipFill>
        <p:spPr>
          <a:xfrm>
            <a:off x="5141332" y="115187"/>
            <a:ext cx="329508" cy="319083"/>
          </a:xfrm>
          <a:prstGeom prst="rect">
            <a:avLst/>
          </a:prstGeom>
        </p:spPr>
      </p:pic>
      <p:sp>
        <p:nvSpPr>
          <p:cNvPr id="2" name="文本框 1"/>
          <p:cNvSpPr txBox="1"/>
          <p:nvPr/>
        </p:nvSpPr>
        <p:spPr>
          <a:xfrm>
            <a:off x="866140" y="1204595"/>
            <a:ext cx="6926580" cy="1106805"/>
          </a:xfrm>
          <a:prstGeom prst="rect">
            <a:avLst/>
          </a:prstGeom>
          <a:noFill/>
        </p:spPr>
        <p:txBody>
          <a:bodyPr wrap="square" rtlCol="0">
            <a:spAutoFit/>
          </a:bodyPr>
          <a:p>
            <a:r>
              <a:rPr lang="zh-CN" altLang="en-US" sz="1800">
                <a:solidFill>
                  <a:schemeClr val="accent1"/>
                </a:solidFill>
                <a:latin typeface="华文中宋" panose="02010600040101010101" charset="-122"/>
                <a:ea typeface="华文中宋" panose="02010600040101010101" charset="-122"/>
              </a:rPr>
              <a:t>时间</a:t>
            </a:r>
            <a:r>
              <a:rPr lang="zh-CN" altLang="en-US" sz="1800">
                <a:solidFill>
                  <a:schemeClr val="accent1"/>
                </a:solidFill>
                <a:latin typeface="华文中宋" panose="02010600040101010101" charset="-122"/>
                <a:ea typeface="华文中宋" panose="02010600040101010101" charset="-122"/>
              </a:rPr>
              <a:t>地点背景：</a:t>
            </a:r>
            <a:endParaRPr lang="zh-CN" altLang="en-US" sz="1800">
              <a:solidFill>
                <a:schemeClr val="accent1"/>
              </a:solidFill>
              <a:latin typeface="华文中宋" panose="02010600040101010101" charset="-122"/>
              <a:ea typeface="华文中宋" panose="02010600040101010101" charset="-122"/>
            </a:endParaRPr>
          </a:p>
          <a:p>
            <a:r>
              <a:rPr lang="zh-CN" altLang="en-US" sz="1600">
                <a:solidFill>
                  <a:schemeClr val="accent2">
                    <a:lumMod val="75000"/>
                  </a:schemeClr>
                </a:solidFill>
                <a:latin typeface="华文中宋" panose="02010600040101010101" charset="-122"/>
                <a:ea typeface="华文中宋" panose="02010600040101010101" charset="-122"/>
              </a:rPr>
              <a:t>5月23日7时45分开始，中国人民解放军东部战区位台湾海峡，台岛北部、南部、东部及金门岛、马祖岛、乌丘屿、东引岛周边，开展代号为</a:t>
            </a:r>
            <a:r>
              <a:rPr lang="en-US" altLang="zh-CN" sz="1600">
                <a:solidFill>
                  <a:schemeClr val="accent2">
                    <a:lumMod val="75000"/>
                  </a:schemeClr>
                </a:solidFill>
                <a:effectLst>
                  <a:outerShdw blurRad="38100" dist="25400" dir="5400000" algn="ctr" rotWithShape="0">
                    <a:srgbClr val="6E747A">
                      <a:alpha val="43000"/>
                    </a:srgbClr>
                  </a:outerShdw>
                </a:effectLst>
                <a:latin typeface="华文中宋" panose="02010600040101010101" charset="-122"/>
                <a:ea typeface="华文中宋" panose="02010600040101010101" charset="-122"/>
              </a:rPr>
              <a:t>“</a:t>
            </a:r>
            <a:r>
              <a:rPr lang="zh-CN" altLang="en-US" sz="1600">
                <a:solidFill>
                  <a:schemeClr val="accent2">
                    <a:lumMod val="75000"/>
                  </a:schemeClr>
                </a:solidFill>
                <a:effectLst>
                  <a:outerShdw blurRad="38100" dist="25400" dir="5400000" algn="ctr" rotWithShape="0">
                    <a:srgbClr val="6E747A">
                      <a:alpha val="43000"/>
                    </a:srgbClr>
                  </a:outerShdw>
                </a:effectLst>
                <a:latin typeface="华文中宋" panose="02010600040101010101" charset="-122"/>
                <a:ea typeface="华文中宋" panose="02010600040101010101" charset="-122"/>
              </a:rPr>
              <a:t>联合利剑：</a:t>
            </a:r>
            <a:r>
              <a:rPr lang="en-US" altLang="zh-CN" sz="1600">
                <a:solidFill>
                  <a:schemeClr val="accent2">
                    <a:lumMod val="75000"/>
                  </a:schemeClr>
                </a:solidFill>
                <a:effectLst>
                  <a:outerShdw blurRad="38100" dist="25400" dir="5400000" algn="ctr" rotWithShape="0">
                    <a:srgbClr val="6E747A">
                      <a:alpha val="43000"/>
                    </a:srgbClr>
                  </a:outerShdw>
                </a:effectLst>
                <a:latin typeface="华文中宋" panose="02010600040101010101" charset="-122"/>
                <a:ea typeface="华文中宋" panose="02010600040101010101" charset="-122"/>
              </a:rPr>
              <a:t>2024A”</a:t>
            </a:r>
            <a:r>
              <a:rPr lang="zh-CN" altLang="en-US" sz="1600">
                <a:solidFill>
                  <a:schemeClr val="accent2">
                    <a:lumMod val="75000"/>
                  </a:schemeClr>
                </a:solidFill>
                <a:latin typeface="华文中宋" panose="02010600040101010101" charset="-122"/>
                <a:ea typeface="华文中宋" panose="02010600040101010101" charset="-122"/>
              </a:rPr>
              <a:t>的联合演训。</a:t>
            </a:r>
            <a:endParaRPr lang="zh-CN" altLang="en-US" sz="1600">
              <a:solidFill>
                <a:schemeClr val="accent2">
                  <a:lumMod val="75000"/>
                </a:schemeClr>
              </a:solidFill>
              <a:latin typeface="华文中宋" panose="02010600040101010101" charset="-122"/>
              <a:ea typeface="华文中宋" panose="02010600040101010101" charset="-122"/>
            </a:endParaRPr>
          </a:p>
        </p:txBody>
      </p:sp>
      <p:sp>
        <p:nvSpPr>
          <p:cNvPr id="3" name="文本框 2"/>
          <p:cNvSpPr txBox="1"/>
          <p:nvPr/>
        </p:nvSpPr>
        <p:spPr>
          <a:xfrm>
            <a:off x="866140" y="2311400"/>
            <a:ext cx="4566920" cy="2584450"/>
          </a:xfrm>
          <a:prstGeom prst="rect">
            <a:avLst/>
          </a:prstGeom>
          <a:noFill/>
        </p:spPr>
        <p:txBody>
          <a:bodyPr wrap="square" rtlCol="0">
            <a:spAutoFit/>
          </a:bodyPr>
          <a:p>
            <a:r>
              <a:rPr lang="zh-CN" altLang="en-US" sz="1800">
                <a:solidFill>
                  <a:schemeClr val="accent1"/>
                </a:solidFill>
                <a:latin typeface="华文中宋" panose="02010600040101010101" charset="-122"/>
                <a:ea typeface="华文中宋" panose="02010600040101010101" charset="-122"/>
              </a:rPr>
              <a:t>参演规模概述：</a:t>
            </a:r>
            <a:endParaRPr lang="zh-CN" altLang="en-US" sz="1800">
              <a:solidFill>
                <a:schemeClr val="accent1"/>
              </a:solidFill>
              <a:latin typeface="华文中宋" panose="02010600040101010101" charset="-122"/>
              <a:ea typeface="华文中宋" panose="02010600040101010101" charset="-122"/>
            </a:endParaRPr>
          </a:p>
          <a:p>
            <a:r>
              <a:rPr lang="zh-CN" altLang="en-US" sz="1600">
                <a:solidFill>
                  <a:schemeClr val="accent2">
                    <a:lumMod val="75000"/>
                  </a:schemeClr>
                </a:solidFill>
                <a:latin typeface="华文中宋" panose="02010600040101010101" charset="-122"/>
                <a:ea typeface="华文中宋" panose="02010600040101010101" charset="-122"/>
              </a:rPr>
              <a:t>此次军演涵盖了东部战区的多个兵种，包括陆军、海军、空军和火箭军，各兵种协同作战；重点演练联合海空战备警巡、联合夺取战场综合控制权、联合精打要害目标等科目，舰机抵近台岛周边战巡，岛链内外一体联动，检验战区部队联合作战实战能力。此次军演的布局覆盖了台湾的北部、南部和东部地区，以及金门、马祖、乌丘屿和东引岛等地。从东部战区公布的演习区域图可见，此次环台演练的规模和范围均达到了历史新高。</a:t>
            </a:r>
            <a:endParaRPr lang="zh-CN" altLang="en-US" sz="1600">
              <a:solidFill>
                <a:schemeClr val="accent2">
                  <a:lumMod val="75000"/>
                </a:schemeClr>
              </a:solidFill>
              <a:latin typeface="华文中宋" panose="02010600040101010101" charset="-122"/>
              <a:ea typeface="华文中宋" panose="02010600040101010101" charset="-122"/>
            </a:endParaRPr>
          </a:p>
        </p:txBody>
      </p:sp>
      <p:sp>
        <p:nvSpPr>
          <p:cNvPr id="4" name="矩形 3"/>
          <p:cNvSpPr/>
          <p:nvPr/>
        </p:nvSpPr>
        <p:spPr>
          <a:xfrm>
            <a:off x="5433695" y="2258060"/>
            <a:ext cx="3627755" cy="2590800"/>
          </a:xfrm>
          <a:prstGeom prst="rect">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r="66687" b="70230"/>
          <a:stretch>
            <a:fillRect/>
          </a:stretch>
        </p:blipFill>
        <p:spPr>
          <a:xfrm>
            <a:off x="9" y="1"/>
            <a:ext cx="2953648" cy="986970"/>
          </a:xfrm>
          <a:custGeom>
            <a:avLst/>
            <a:gdLst>
              <a:gd name="connsiteX0" fmla="*/ 0 w 4061578"/>
              <a:gd name="connsiteY0" fmla="*/ 0 h 1814545"/>
              <a:gd name="connsiteX1" fmla="*/ 4061578 w 4061578"/>
              <a:gd name="connsiteY1" fmla="*/ 0 h 1814545"/>
              <a:gd name="connsiteX2" fmla="*/ 3982720 w 4061578"/>
              <a:gd name="connsiteY2" fmla="*/ 329770 h 1814545"/>
              <a:gd name="connsiteX3" fmla="*/ 2153920 w 4061578"/>
              <a:gd name="connsiteY3" fmla="*/ 908890 h 1814545"/>
              <a:gd name="connsiteX4" fmla="*/ 1412240 w 4061578"/>
              <a:gd name="connsiteY4" fmla="*/ 1081610 h 1814545"/>
              <a:gd name="connsiteX5" fmla="*/ 0 w 4061578"/>
              <a:gd name="connsiteY5" fmla="*/ 1814545 h 181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1578" h="1814545">
                <a:moveTo>
                  <a:pt x="0" y="0"/>
                </a:moveTo>
                <a:lnTo>
                  <a:pt x="4061578" y="0"/>
                </a:lnTo>
                <a:lnTo>
                  <a:pt x="3982720" y="329770"/>
                </a:lnTo>
                <a:lnTo>
                  <a:pt x="2153920" y="908890"/>
                </a:lnTo>
                <a:lnTo>
                  <a:pt x="1412240" y="1081610"/>
                </a:lnTo>
                <a:lnTo>
                  <a:pt x="0" y="1814545"/>
                </a:lnTo>
                <a:close/>
              </a:path>
            </a:pathLst>
          </a:custGeom>
        </p:spPr>
      </p:pic>
      <p:sp>
        <p:nvSpPr>
          <p:cNvPr id="6" name="Rectangle 3"/>
          <p:cNvSpPr txBox="1">
            <a:spLocks noChangeArrowheads="1"/>
          </p:cNvSpPr>
          <p:nvPr/>
        </p:nvSpPr>
        <p:spPr bwMode="auto">
          <a:xfrm>
            <a:off x="791210" y="793750"/>
            <a:ext cx="2291080" cy="259080"/>
          </a:xfrm>
          <a:prstGeom prst="rect">
            <a:avLst/>
          </a:prstGeom>
          <a:noFill/>
          <a:ln>
            <a:noFill/>
          </a:ln>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1434" tIns="25717" rIns="51434" bIns="25717"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二、台海军演的</a:t>
            </a:r>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背景</a:t>
            </a:r>
            <a:endPar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endParaRPr>
          </a:p>
        </p:txBody>
      </p:sp>
      <p:sp>
        <p:nvSpPr>
          <p:cNvPr id="22" name="Rectangle 19"/>
          <p:cNvSpPr>
            <a:spLocks noChangeArrowheads="1"/>
          </p:cNvSpPr>
          <p:nvPr/>
        </p:nvSpPr>
        <p:spPr bwMode="auto">
          <a:xfrm rot="10800000" flipV="1">
            <a:off x="5051618" y="41075"/>
            <a:ext cx="4055118" cy="461848"/>
          </a:xfrm>
          <a:prstGeom prst="bevel">
            <a:avLst/>
          </a:prstGeom>
          <a:solidFill>
            <a:schemeClr val="accent5">
              <a:lumMod val="75000"/>
            </a:schemeClr>
          </a:solidFill>
          <a:ln>
            <a:solidFill>
              <a:schemeClr val="accent1">
                <a:lumMod val="50000"/>
              </a:schemeClr>
            </a:solidFill>
          </a:ln>
          <a:effectLst>
            <a:outerShdw blurRad="76200" dir="13500000" sy="23000" kx="1200000" algn="br" rotWithShape="0">
              <a:prstClr val="black">
                <a:alpha val="20000"/>
              </a:prstClr>
            </a:outerShdw>
          </a:effectLst>
        </p:spPr>
        <p:txBody>
          <a:bodyPr lIns="68579" tIns="34289" rIns="68579" bIns="34289" anchor="ctr"/>
          <a:lstStyle/>
          <a:p>
            <a:pPr algn="ct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军事理论</a:t>
            </a:r>
            <a:r>
              <a:rPr lang="en-US"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a:t>
            </a: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优秀研学分享</a:t>
            </a:r>
            <a:endParaRPr lang="zh-CN"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endParaRPr>
          </a:p>
        </p:txBody>
      </p:sp>
      <p:pic>
        <p:nvPicPr>
          <p:cNvPr id="24" name="图片 23"/>
          <p:cNvPicPr>
            <a:picLocks noChangeAspect="1"/>
          </p:cNvPicPr>
          <p:nvPr/>
        </p:nvPicPr>
        <p:blipFill>
          <a:blip r:embed="rId2"/>
          <a:stretch>
            <a:fillRect/>
          </a:stretch>
        </p:blipFill>
        <p:spPr>
          <a:xfrm>
            <a:off x="5141332" y="115187"/>
            <a:ext cx="329508" cy="319083"/>
          </a:xfrm>
          <a:prstGeom prst="rect">
            <a:avLst/>
          </a:prstGeom>
        </p:spPr>
      </p:pic>
      <p:sp>
        <p:nvSpPr>
          <p:cNvPr id="2" name="文本框 1"/>
          <p:cNvSpPr txBox="1"/>
          <p:nvPr/>
        </p:nvSpPr>
        <p:spPr>
          <a:xfrm>
            <a:off x="905510" y="1187450"/>
            <a:ext cx="7426325" cy="1876425"/>
          </a:xfrm>
          <a:prstGeom prst="rect">
            <a:avLst/>
          </a:prstGeom>
          <a:noFill/>
        </p:spPr>
        <p:txBody>
          <a:bodyPr wrap="square" rtlCol="0">
            <a:spAutoFit/>
          </a:bodyPr>
          <a:p>
            <a:r>
              <a:rPr lang="en-US" altLang="zh-CN" sz="1800" b="1">
                <a:solidFill>
                  <a:schemeClr val="accent1"/>
                </a:solidFill>
                <a:latin typeface="华文中宋" panose="02010600040101010101" charset="-122"/>
                <a:ea typeface="华文中宋" panose="02010600040101010101" charset="-122"/>
                <a:cs typeface="华文中宋" panose="02010600040101010101" charset="-122"/>
              </a:rPr>
              <a:t>5.20 </a:t>
            </a:r>
            <a:r>
              <a:rPr lang="zh-CN" altLang="en-US" sz="1800" b="1">
                <a:solidFill>
                  <a:schemeClr val="accent1"/>
                </a:solidFill>
                <a:latin typeface="华文中宋" panose="02010600040101010101" charset="-122"/>
                <a:ea typeface="华文中宋" panose="02010600040101010101" charset="-122"/>
                <a:cs typeface="华文中宋" panose="02010600040101010101" charset="-122"/>
              </a:rPr>
              <a:t>赖清德就职宣誓</a:t>
            </a:r>
            <a:endParaRPr lang="zh-CN" altLang="en-US" sz="1800">
              <a:solidFill>
                <a:schemeClr val="accent1"/>
              </a:solidFill>
              <a:latin typeface="华文中宋" panose="02010600040101010101" charset="-122"/>
              <a:ea typeface="华文中宋" panose="02010600040101010101" charset="-122"/>
              <a:cs typeface="华文中宋" panose="02010600040101010101" charset="-122"/>
            </a:endParaRPr>
          </a:p>
          <a:p>
            <a:r>
              <a:rPr lang="en-US" altLang="zh-CN" sz="1800">
                <a:solidFill>
                  <a:schemeClr val="accent1"/>
                </a:solidFill>
                <a:latin typeface="华文中宋" panose="02010600040101010101" charset="-122"/>
                <a:ea typeface="华文中宋" panose="02010600040101010101" charset="-122"/>
                <a:cs typeface="华文中宋" panose="02010600040101010101" charset="-122"/>
              </a:rPr>
              <a:t>  </a:t>
            </a:r>
            <a:r>
              <a:rPr lang="zh-CN" altLang="en-US" sz="1600">
                <a:solidFill>
                  <a:schemeClr val="accent2">
                    <a:lumMod val="75000"/>
                  </a:schemeClr>
                </a:solidFill>
                <a:latin typeface="华文中宋" panose="02010600040101010101" charset="-122"/>
                <a:ea typeface="华文中宋" panose="02010600040101010101" charset="-122"/>
                <a:cs typeface="华文中宋" panose="02010600040101010101" charset="-122"/>
              </a:rPr>
              <a:t>5月20日，台湾地区领导人赖清德发表就职讲话，赤裸裸宣扬“两国论”，宣扬“倚外谋独”“以武谋独”，揭开了其“台独工作者”的政治底色，释放了谋“独”挑衅、破坏台海和平稳定的危险信号。</a:t>
            </a:r>
            <a:br>
              <a:rPr lang="zh-CN" altLang="en-US" sz="1600">
                <a:solidFill>
                  <a:schemeClr val="accent2">
                    <a:lumMod val="75000"/>
                  </a:schemeClr>
                </a:solidFill>
                <a:latin typeface="华文中宋" panose="02010600040101010101" charset="-122"/>
                <a:ea typeface="华文中宋" panose="02010600040101010101" charset="-122"/>
                <a:cs typeface="华文中宋" panose="02010600040101010101" charset="-122"/>
              </a:rPr>
            </a:br>
            <a:r>
              <a:rPr lang="en-US" altLang="zh-CN" sz="1600">
                <a:solidFill>
                  <a:schemeClr val="accent2">
                    <a:lumMod val="75000"/>
                  </a:schemeClr>
                </a:solidFill>
                <a:latin typeface="华文中宋" panose="02010600040101010101" charset="-122"/>
                <a:ea typeface="华文中宋" panose="02010600040101010101" charset="-122"/>
                <a:cs typeface="华文中宋" panose="02010600040101010101" charset="-122"/>
              </a:rPr>
              <a:t>  赖清德在讲话中通篇使用“中国”二字称呼大陆，使用“国家”来称呼台湾，大肆宣扬所谓“主权独立”“两岸互不隶属”“台湾住民自决”等分裂谬论，试图在所谓“国家”认同上大做文章，以两国关系取代两岸关系。</a:t>
            </a:r>
            <a:endParaRPr lang="en-US" altLang="zh-CN" sz="1600">
              <a:solidFill>
                <a:schemeClr val="accent2">
                  <a:lumMod val="75000"/>
                </a:schemeClr>
              </a:solidFill>
              <a:latin typeface="华文中宋" panose="02010600040101010101" charset="-122"/>
              <a:ea typeface="华文中宋" panose="02010600040101010101" charset="-122"/>
              <a:cs typeface="华文中宋" panose="02010600040101010101" charset="-122"/>
            </a:endParaRPr>
          </a:p>
        </p:txBody>
      </p:sp>
      <p:sp>
        <p:nvSpPr>
          <p:cNvPr id="5" name="文本框 4"/>
          <p:cNvSpPr txBox="1"/>
          <p:nvPr/>
        </p:nvSpPr>
        <p:spPr>
          <a:xfrm>
            <a:off x="905510" y="3063875"/>
            <a:ext cx="7426325" cy="1722120"/>
          </a:xfrm>
          <a:prstGeom prst="rect">
            <a:avLst/>
          </a:prstGeom>
          <a:noFill/>
        </p:spPr>
        <p:txBody>
          <a:bodyPr wrap="square" rtlCol="0">
            <a:spAutoFit/>
          </a:bodyPr>
          <a:p>
            <a:r>
              <a:rPr lang="zh-CN" altLang="en-US" sz="1800">
                <a:solidFill>
                  <a:schemeClr val="accent1"/>
                </a:solidFill>
                <a:latin typeface="华文中宋" panose="02010600040101010101" charset="-122"/>
                <a:ea typeface="华文中宋" panose="02010600040101010101" charset="-122"/>
              </a:rPr>
              <a:t>美方对赖清德的态度</a:t>
            </a:r>
            <a:endParaRPr lang="zh-CN" altLang="en-US" sz="1800">
              <a:solidFill>
                <a:schemeClr val="accent1"/>
              </a:solidFill>
              <a:latin typeface="华文中宋" panose="02010600040101010101" charset="-122"/>
              <a:ea typeface="华文中宋" panose="02010600040101010101" charset="-122"/>
            </a:endParaRPr>
          </a:p>
          <a:p>
            <a:r>
              <a:rPr lang="en-US" altLang="zh-CN" sz="1600">
                <a:solidFill>
                  <a:schemeClr val="accent1"/>
                </a:solidFill>
                <a:latin typeface="华文中宋" panose="02010600040101010101" charset="-122"/>
                <a:ea typeface="华文中宋" panose="02010600040101010101" charset="-122"/>
              </a:rPr>
              <a:t>  </a:t>
            </a:r>
            <a:r>
              <a:rPr lang="zh-CN" altLang="en-US" sz="1600">
                <a:solidFill>
                  <a:schemeClr val="accent2">
                    <a:lumMod val="75000"/>
                  </a:schemeClr>
                </a:solidFill>
                <a:latin typeface="华文中宋" panose="02010600040101010101" charset="-122"/>
                <a:ea typeface="华文中宋" panose="02010600040101010101" charset="-122"/>
              </a:rPr>
              <a:t>赖清德上任后不久，美方无视中国大陆的严厉警告，派国会代表团窜台访问，并会见了赖清德。美国国务卿</a:t>
            </a:r>
            <a:r>
              <a:rPr lang="zh-CN" altLang="en-US" sz="1600">
                <a:solidFill>
                  <a:schemeClr val="accent2">
                    <a:lumMod val="75000"/>
                  </a:schemeClr>
                </a:solidFill>
                <a:latin typeface="华文中宋" panose="02010600040101010101" charset="-122"/>
                <a:ea typeface="华文中宋" panose="02010600040101010101" charset="-122"/>
                <a:sym typeface="+mn-ea"/>
              </a:rPr>
              <a:t>布林肯</a:t>
            </a:r>
            <a:r>
              <a:rPr lang="zh-CN" altLang="en-US" sz="1600">
                <a:solidFill>
                  <a:schemeClr val="accent2">
                    <a:lumMod val="75000"/>
                  </a:schemeClr>
                </a:solidFill>
                <a:latin typeface="华文中宋" panose="02010600040101010101" charset="-122"/>
                <a:ea typeface="华文中宋" panose="02010600040101010101" charset="-122"/>
              </a:rPr>
              <a:t>对赖清德的就职迅速致以祝贺，他明确表示，期待与赖清德及全台湾展开广泛合作，以此推动双方共同的利益和价值观。</a:t>
            </a:r>
            <a:endParaRPr lang="zh-CN" altLang="en-US" sz="1600">
              <a:solidFill>
                <a:schemeClr val="accent2">
                  <a:lumMod val="75000"/>
                </a:schemeClr>
              </a:solidFill>
              <a:latin typeface="华文中宋" panose="02010600040101010101" charset="-122"/>
              <a:ea typeface="华文中宋" panose="02010600040101010101" charset="-122"/>
            </a:endParaRPr>
          </a:p>
          <a:p>
            <a:r>
              <a:rPr lang="en-US" altLang="zh-CN" sz="1600">
                <a:solidFill>
                  <a:schemeClr val="accent2">
                    <a:lumMod val="75000"/>
                  </a:schemeClr>
                </a:solidFill>
                <a:latin typeface="华文中宋" panose="02010600040101010101" charset="-122"/>
                <a:ea typeface="华文中宋" panose="02010600040101010101" charset="-122"/>
              </a:rPr>
              <a:t>     </a:t>
            </a:r>
            <a:r>
              <a:rPr lang="en-US" altLang="zh-CN" sz="2000">
                <a:solidFill>
                  <a:srgbClr val="FF0000"/>
                </a:solidFill>
                <a:latin typeface="华文中宋" panose="02010600040101010101" charset="-122"/>
                <a:ea typeface="华文中宋" panose="02010600040101010101" charset="-122"/>
              </a:rPr>
              <a:t>不管是赖清德的“台独”立场，还是布林肯以官方身份发表“挺台”的表态，都是</a:t>
            </a:r>
            <a:r>
              <a:rPr lang="zh-CN" altLang="en-US" sz="2000">
                <a:solidFill>
                  <a:srgbClr val="FF0000"/>
                </a:solidFill>
                <a:latin typeface="华文中宋" panose="02010600040101010101" charset="-122"/>
                <a:ea typeface="华文中宋" panose="02010600040101010101" charset="-122"/>
              </a:rPr>
              <a:t>我国</a:t>
            </a:r>
            <a:r>
              <a:rPr lang="en-US" altLang="zh-CN" sz="2000" b="1">
                <a:solidFill>
                  <a:srgbClr val="FF0000"/>
                </a:solidFill>
                <a:latin typeface="华文中宋" panose="02010600040101010101" charset="-122"/>
                <a:ea typeface="华文中宋" panose="02010600040101010101" charset="-122"/>
              </a:rPr>
              <a:t>不能容忍</a:t>
            </a:r>
            <a:r>
              <a:rPr lang="en-US" altLang="zh-CN" sz="2000">
                <a:solidFill>
                  <a:srgbClr val="FF0000"/>
                </a:solidFill>
                <a:latin typeface="华文中宋" panose="02010600040101010101" charset="-122"/>
                <a:ea typeface="华文中宋" panose="02010600040101010101" charset="-122"/>
              </a:rPr>
              <a:t>的。</a:t>
            </a:r>
            <a:endParaRPr lang="en-US" altLang="zh-CN" sz="2000">
              <a:solidFill>
                <a:srgbClr val="FF0000"/>
              </a:solidFill>
              <a:latin typeface="华文中宋" panose="02010600040101010101" charset="-122"/>
              <a:ea typeface="华文中宋" panose="02010600040101010101" charset="-122"/>
            </a:endParaRPr>
          </a:p>
        </p:txBody>
      </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r="66687" b="70230"/>
          <a:stretch>
            <a:fillRect/>
          </a:stretch>
        </p:blipFill>
        <p:spPr>
          <a:xfrm>
            <a:off x="9" y="1"/>
            <a:ext cx="2953648" cy="986970"/>
          </a:xfrm>
          <a:custGeom>
            <a:avLst/>
            <a:gdLst>
              <a:gd name="connsiteX0" fmla="*/ 0 w 4061578"/>
              <a:gd name="connsiteY0" fmla="*/ 0 h 1814545"/>
              <a:gd name="connsiteX1" fmla="*/ 4061578 w 4061578"/>
              <a:gd name="connsiteY1" fmla="*/ 0 h 1814545"/>
              <a:gd name="connsiteX2" fmla="*/ 3982720 w 4061578"/>
              <a:gd name="connsiteY2" fmla="*/ 329770 h 1814545"/>
              <a:gd name="connsiteX3" fmla="*/ 2153920 w 4061578"/>
              <a:gd name="connsiteY3" fmla="*/ 908890 h 1814545"/>
              <a:gd name="connsiteX4" fmla="*/ 1412240 w 4061578"/>
              <a:gd name="connsiteY4" fmla="*/ 1081610 h 1814545"/>
              <a:gd name="connsiteX5" fmla="*/ 0 w 4061578"/>
              <a:gd name="connsiteY5" fmla="*/ 1814545 h 181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1578" h="1814545">
                <a:moveTo>
                  <a:pt x="0" y="0"/>
                </a:moveTo>
                <a:lnTo>
                  <a:pt x="4061578" y="0"/>
                </a:lnTo>
                <a:lnTo>
                  <a:pt x="3982720" y="329770"/>
                </a:lnTo>
                <a:lnTo>
                  <a:pt x="2153920" y="908890"/>
                </a:lnTo>
                <a:lnTo>
                  <a:pt x="1412240" y="1081610"/>
                </a:lnTo>
                <a:lnTo>
                  <a:pt x="0" y="1814545"/>
                </a:lnTo>
                <a:close/>
              </a:path>
            </a:pathLst>
          </a:custGeom>
        </p:spPr>
      </p:pic>
      <p:sp>
        <p:nvSpPr>
          <p:cNvPr id="22" name="Rectangle 19"/>
          <p:cNvSpPr>
            <a:spLocks noChangeArrowheads="1"/>
          </p:cNvSpPr>
          <p:nvPr/>
        </p:nvSpPr>
        <p:spPr bwMode="auto">
          <a:xfrm rot="10800000" flipV="1">
            <a:off x="5051618" y="41075"/>
            <a:ext cx="4055118" cy="461848"/>
          </a:xfrm>
          <a:prstGeom prst="bevel">
            <a:avLst/>
          </a:prstGeom>
          <a:solidFill>
            <a:schemeClr val="accent5">
              <a:lumMod val="75000"/>
            </a:schemeClr>
          </a:solidFill>
          <a:ln>
            <a:solidFill>
              <a:schemeClr val="accent1">
                <a:lumMod val="50000"/>
              </a:schemeClr>
            </a:solidFill>
          </a:ln>
          <a:effectLst>
            <a:outerShdw blurRad="76200" dir="13500000" sy="23000" kx="1200000" algn="br" rotWithShape="0">
              <a:prstClr val="black">
                <a:alpha val="20000"/>
              </a:prstClr>
            </a:outerShdw>
          </a:effectLst>
        </p:spPr>
        <p:txBody>
          <a:bodyPr lIns="68579" tIns="34289" rIns="68579" bIns="34289" anchor="ctr"/>
          <a:lstStyle/>
          <a:p>
            <a:pPr algn="ct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军事理论</a:t>
            </a:r>
            <a:r>
              <a:rPr lang="en-US"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a:t>
            </a: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优秀研学分享</a:t>
            </a:r>
            <a:endParaRPr lang="zh-CN"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endParaRPr>
          </a:p>
        </p:txBody>
      </p:sp>
      <p:pic>
        <p:nvPicPr>
          <p:cNvPr id="24" name="图片 23"/>
          <p:cNvPicPr>
            <a:picLocks noChangeAspect="1"/>
          </p:cNvPicPr>
          <p:nvPr/>
        </p:nvPicPr>
        <p:blipFill>
          <a:blip r:embed="rId2"/>
          <a:stretch>
            <a:fillRect/>
          </a:stretch>
        </p:blipFill>
        <p:spPr>
          <a:xfrm>
            <a:off x="5141332" y="115187"/>
            <a:ext cx="329508" cy="319083"/>
          </a:xfrm>
          <a:prstGeom prst="rect">
            <a:avLst/>
          </a:prstGeom>
        </p:spPr>
      </p:pic>
      <p:sp>
        <p:nvSpPr>
          <p:cNvPr id="2" name="文本框 1"/>
          <p:cNvSpPr txBox="1"/>
          <p:nvPr/>
        </p:nvSpPr>
        <p:spPr>
          <a:xfrm>
            <a:off x="690880" y="622935"/>
            <a:ext cx="4018280" cy="4318000"/>
          </a:xfrm>
          <a:prstGeom prst="rect">
            <a:avLst/>
          </a:prstGeom>
          <a:noFill/>
        </p:spPr>
        <p:txBody>
          <a:bodyPr wrap="square" rtlCol="0">
            <a:noAutofit/>
          </a:bodyPr>
          <a:p>
            <a:r>
              <a:rPr lang="zh-CN" altLang="en-US" sz="1800" b="1">
                <a:solidFill>
                  <a:schemeClr val="accent1"/>
                </a:solidFill>
                <a:latin typeface="华文中宋" panose="02010600040101010101" charset="-122"/>
                <a:ea typeface="华文中宋" panose="02010600040101010101" charset="-122"/>
                <a:sym typeface="+mn-ea"/>
              </a:rPr>
              <a:t>国台办的回应</a:t>
            </a:r>
            <a:endParaRPr lang="zh-CN" altLang="en-US" sz="1800" b="1">
              <a:solidFill>
                <a:schemeClr val="accent1"/>
              </a:solidFill>
              <a:latin typeface="华文中宋" panose="02010600040101010101" charset="-122"/>
              <a:ea typeface="华文中宋" panose="02010600040101010101" charset="-122"/>
            </a:endParaRPr>
          </a:p>
          <a:p>
            <a:r>
              <a:rPr lang="zh-CN" altLang="en-US" sz="1800">
                <a:solidFill>
                  <a:schemeClr val="accent2">
                    <a:lumMod val="75000"/>
                  </a:schemeClr>
                </a:solidFill>
                <a:latin typeface="华文中宋" panose="02010600040101010101" charset="-122"/>
                <a:ea typeface="华文中宋" panose="02010600040101010101" charset="-122"/>
                <a:sym typeface="+mn-ea"/>
              </a:rPr>
              <a:t>国务院台办发言人陈斌华20日就台湾地区领导人“5·20”讲话中有关两岸关系内容表示，当前，台海形势复杂严峻，根源在于民进党顽固坚持“台独”分裂立场，拒不承认体现一个中国原则的“九二共识”，勾连外部势力不断进行谋“独”挑衅。</a:t>
            </a:r>
            <a:endParaRPr lang="zh-CN" altLang="en-US" sz="1800">
              <a:solidFill>
                <a:schemeClr val="accent2">
                  <a:lumMod val="75000"/>
                </a:schemeClr>
              </a:solidFill>
              <a:latin typeface="华文中宋" panose="02010600040101010101" charset="-122"/>
              <a:ea typeface="华文中宋" panose="02010600040101010101" charset="-122"/>
              <a:sym typeface="+mn-ea"/>
            </a:endParaRPr>
          </a:p>
          <a:p>
            <a:endParaRPr lang="en-US" altLang="zh-CN" sz="1800">
              <a:solidFill>
                <a:schemeClr val="accent2">
                  <a:lumMod val="75000"/>
                </a:schemeClr>
              </a:solidFill>
              <a:latin typeface="华文中宋" panose="02010600040101010101" charset="-122"/>
              <a:ea typeface="华文中宋" panose="02010600040101010101" charset="-122"/>
            </a:endParaRPr>
          </a:p>
          <a:p>
            <a:r>
              <a:rPr lang="zh-CN" altLang="en-US" sz="1800">
                <a:solidFill>
                  <a:schemeClr val="accent2">
                    <a:lumMod val="75000"/>
                  </a:schemeClr>
                </a:solidFill>
                <a:latin typeface="华文中宋" panose="02010600040101010101" charset="-122"/>
                <a:ea typeface="华文中宋" panose="02010600040101010101" charset="-122"/>
              </a:rPr>
              <a:t>陈斌华表示，祖国必须统一，也必然统一。不管岛内局势如何变化，不管谁当权，都改变不了两岸同属一个中国的事实，改变不了两岸关系的基本格局和发展方向，阻挡不了祖国终将统一的历史大势。</a:t>
            </a:r>
            <a:endParaRPr lang="zh-CN" altLang="en-US" sz="1800">
              <a:solidFill>
                <a:schemeClr val="accent2">
                  <a:lumMod val="75000"/>
                </a:schemeClr>
              </a:solidFill>
              <a:latin typeface="华文中宋" panose="02010600040101010101" charset="-122"/>
              <a:ea typeface="华文中宋" panose="02010600040101010101" charset="-122"/>
            </a:endParaRPr>
          </a:p>
        </p:txBody>
      </p:sp>
      <p:sp>
        <p:nvSpPr>
          <p:cNvPr id="5" name="矩形 4"/>
          <p:cNvSpPr/>
          <p:nvPr/>
        </p:nvSpPr>
        <p:spPr>
          <a:xfrm>
            <a:off x="4709160" y="2834640"/>
            <a:ext cx="3868420" cy="2106295"/>
          </a:xfrm>
          <a:prstGeom prst="rect">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矩形 6"/>
          <p:cNvSpPr/>
          <p:nvPr/>
        </p:nvSpPr>
        <p:spPr>
          <a:xfrm>
            <a:off x="4709160" y="838835"/>
            <a:ext cx="3868420" cy="1910080"/>
          </a:xfrm>
          <a:prstGeom prst="rect">
            <a:avLst/>
          </a:prstGeom>
          <a:blipFill rotWithShape="1">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r="66687" b="70230"/>
          <a:stretch>
            <a:fillRect/>
          </a:stretch>
        </p:blipFill>
        <p:spPr>
          <a:xfrm>
            <a:off x="9" y="1"/>
            <a:ext cx="2953648" cy="986970"/>
          </a:xfrm>
          <a:custGeom>
            <a:avLst/>
            <a:gdLst>
              <a:gd name="connsiteX0" fmla="*/ 0 w 4061578"/>
              <a:gd name="connsiteY0" fmla="*/ 0 h 1814545"/>
              <a:gd name="connsiteX1" fmla="*/ 4061578 w 4061578"/>
              <a:gd name="connsiteY1" fmla="*/ 0 h 1814545"/>
              <a:gd name="connsiteX2" fmla="*/ 3982720 w 4061578"/>
              <a:gd name="connsiteY2" fmla="*/ 329770 h 1814545"/>
              <a:gd name="connsiteX3" fmla="*/ 2153920 w 4061578"/>
              <a:gd name="connsiteY3" fmla="*/ 908890 h 1814545"/>
              <a:gd name="connsiteX4" fmla="*/ 1412240 w 4061578"/>
              <a:gd name="connsiteY4" fmla="*/ 1081610 h 1814545"/>
              <a:gd name="connsiteX5" fmla="*/ 0 w 4061578"/>
              <a:gd name="connsiteY5" fmla="*/ 1814545 h 181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1578" h="1814545">
                <a:moveTo>
                  <a:pt x="0" y="0"/>
                </a:moveTo>
                <a:lnTo>
                  <a:pt x="4061578" y="0"/>
                </a:lnTo>
                <a:lnTo>
                  <a:pt x="3982720" y="329770"/>
                </a:lnTo>
                <a:lnTo>
                  <a:pt x="2153920" y="908890"/>
                </a:lnTo>
                <a:lnTo>
                  <a:pt x="1412240" y="1081610"/>
                </a:lnTo>
                <a:lnTo>
                  <a:pt x="0" y="1814545"/>
                </a:lnTo>
                <a:close/>
              </a:path>
            </a:pathLst>
          </a:custGeom>
        </p:spPr>
      </p:pic>
      <p:sp>
        <p:nvSpPr>
          <p:cNvPr id="6" name="Rectangle 3"/>
          <p:cNvSpPr txBox="1">
            <a:spLocks noChangeArrowheads="1"/>
          </p:cNvSpPr>
          <p:nvPr/>
        </p:nvSpPr>
        <p:spPr bwMode="auto">
          <a:xfrm>
            <a:off x="791210" y="793750"/>
            <a:ext cx="3865880" cy="259080"/>
          </a:xfrm>
          <a:prstGeom prst="rect">
            <a:avLst/>
          </a:prstGeom>
          <a:noFill/>
          <a:ln>
            <a:noFill/>
          </a:ln>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1434" tIns="25717" rIns="51434" bIns="25717"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三、</a:t>
            </a:r>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本次台海军演的</a:t>
            </a:r>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意义</a:t>
            </a:r>
            <a:endPar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endParaRPr>
          </a:p>
        </p:txBody>
      </p:sp>
      <p:sp>
        <p:nvSpPr>
          <p:cNvPr id="22" name="Rectangle 19"/>
          <p:cNvSpPr>
            <a:spLocks noChangeArrowheads="1"/>
          </p:cNvSpPr>
          <p:nvPr/>
        </p:nvSpPr>
        <p:spPr bwMode="auto">
          <a:xfrm rot="10800000" flipV="1">
            <a:off x="5051618" y="41075"/>
            <a:ext cx="4055118" cy="461848"/>
          </a:xfrm>
          <a:prstGeom prst="bevel">
            <a:avLst/>
          </a:prstGeom>
          <a:solidFill>
            <a:schemeClr val="accent5">
              <a:lumMod val="75000"/>
            </a:schemeClr>
          </a:solidFill>
          <a:ln>
            <a:solidFill>
              <a:schemeClr val="accent1">
                <a:lumMod val="50000"/>
              </a:schemeClr>
            </a:solidFill>
          </a:ln>
          <a:effectLst>
            <a:outerShdw blurRad="76200" dir="13500000" sy="23000" kx="1200000" algn="br" rotWithShape="0">
              <a:prstClr val="black">
                <a:alpha val="20000"/>
              </a:prstClr>
            </a:outerShdw>
          </a:effectLst>
        </p:spPr>
        <p:txBody>
          <a:bodyPr lIns="68579" tIns="34289" rIns="68579" bIns="34289" anchor="ctr"/>
          <a:lstStyle/>
          <a:p>
            <a:pPr algn="ct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军事理论</a:t>
            </a:r>
            <a:r>
              <a:rPr lang="en-US"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a:t>
            </a: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优秀研学分享</a:t>
            </a:r>
            <a:endParaRPr lang="zh-CN"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endParaRPr>
          </a:p>
        </p:txBody>
      </p:sp>
      <p:pic>
        <p:nvPicPr>
          <p:cNvPr id="24" name="图片 23"/>
          <p:cNvPicPr>
            <a:picLocks noChangeAspect="1"/>
          </p:cNvPicPr>
          <p:nvPr/>
        </p:nvPicPr>
        <p:blipFill>
          <a:blip r:embed="rId2"/>
          <a:stretch>
            <a:fillRect/>
          </a:stretch>
        </p:blipFill>
        <p:spPr>
          <a:xfrm>
            <a:off x="5141332" y="115187"/>
            <a:ext cx="329508" cy="319083"/>
          </a:xfrm>
          <a:prstGeom prst="rect">
            <a:avLst/>
          </a:prstGeom>
        </p:spPr>
      </p:pic>
      <p:sp>
        <p:nvSpPr>
          <p:cNvPr id="3" name="文本框 2"/>
          <p:cNvSpPr txBox="1"/>
          <p:nvPr/>
        </p:nvSpPr>
        <p:spPr>
          <a:xfrm>
            <a:off x="791210" y="1177290"/>
            <a:ext cx="7442835" cy="2891790"/>
          </a:xfrm>
          <a:prstGeom prst="rect">
            <a:avLst/>
          </a:prstGeom>
          <a:noFill/>
        </p:spPr>
        <p:txBody>
          <a:bodyPr wrap="square" rtlCol="0">
            <a:spAutoFit/>
          </a:bodyPr>
          <a:p>
            <a:r>
              <a:rPr lang="zh-CN" altLang="en-US" sz="2000" b="1">
                <a:solidFill>
                  <a:schemeClr val="accent1"/>
                </a:solidFill>
                <a:latin typeface="华文中宋" panose="02010600040101010101" charset="-122"/>
                <a:ea typeface="华文中宋" panose="02010600040101010101" charset="-122"/>
              </a:rPr>
              <a:t>对两岸关系的影响：</a:t>
            </a:r>
            <a:endParaRPr lang="zh-CN" altLang="en-US" sz="1800" b="1">
              <a:solidFill>
                <a:schemeClr val="accent2">
                  <a:lumMod val="75000"/>
                </a:schemeClr>
              </a:solidFill>
              <a:latin typeface="华文中宋" panose="02010600040101010101" charset="-122"/>
              <a:ea typeface="华文中宋" panose="02010600040101010101" charset="-122"/>
            </a:endParaRPr>
          </a:p>
          <a:p>
            <a:r>
              <a:rPr lang="en-US" altLang="zh-CN" sz="1800">
                <a:solidFill>
                  <a:schemeClr val="accent2">
                    <a:lumMod val="75000"/>
                  </a:schemeClr>
                </a:solidFill>
                <a:latin typeface="华文中宋" panose="02010600040101010101" charset="-122"/>
                <a:ea typeface="华文中宋" panose="02010600040101010101" charset="-122"/>
              </a:rPr>
              <a:t>  </a:t>
            </a:r>
            <a:r>
              <a:rPr lang="zh-CN" altLang="en-US" sz="1800">
                <a:solidFill>
                  <a:schemeClr val="accent2">
                    <a:lumMod val="75000"/>
                  </a:schemeClr>
                </a:solidFill>
                <a:latin typeface="华文中宋" panose="02010600040101010101" charset="-122"/>
                <a:ea typeface="华文中宋" panose="02010600040101010101" charset="-122"/>
              </a:rPr>
              <a:t>此次演习的成功举行，不仅彰显了解放军的强大战斗力和坚定决心，也为两岸关系和平发展注入了新的动力。面对“台独”分裂势力的挑衅和外部势力的干涉，解放军将坚定不移地维护国家主权和领土完整，绝不容忍任何分裂国家的行为。</a:t>
            </a:r>
            <a:endParaRPr lang="zh-CN" altLang="en-US" sz="1800">
              <a:solidFill>
                <a:schemeClr val="accent2">
                  <a:lumMod val="75000"/>
                </a:schemeClr>
              </a:solidFill>
              <a:latin typeface="华文中宋" panose="02010600040101010101" charset="-122"/>
              <a:ea typeface="华文中宋" panose="02010600040101010101" charset="-122"/>
            </a:endParaRPr>
          </a:p>
          <a:p>
            <a:endParaRPr lang="zh-CN" altLang="en-US" sz="1800">
              <a:solidFill>
                <a:schemeClr val="accent2">
                  <a:lumMod val="75000"/>
                </a:schemeClr>
              </a:solidFill>
              <a:latin typeface="华文中宋" panose="02010600040101010101" charset="-122"/>
              <a:ea typeface="华文中宋" panose="02010600040101010101" charset="-122"/>
            </a:endParaRPr>
          </a:p>
          <a:p>
            <a:r>
              <a:rPr lang="zh-CN" altLang="en-US" sz="1800">
                <a:solidFill>
                  <a:schemeClr val="accent2">
                    <a:lumMod val="75000"/>
                  </a:schemeClr>
                </a:solidFill>
                <a:latin typeface="华文中宋" panose="02010600040101010101" charset="-122"/>
                <a:ea typeface="华文中宋" panose="02010600040101010101" charset="-122"/>
              </a:rPr>
              <a:t>同时，我们也要看到，两岸关系和平发展是符合两岸同胞根本利益的。在维护国家主权和领土完整的前提下，我们应该积极推动两岸关系和平发展，增进两岸同胞的相互了解和信任。只有这样，才能实现两岸同胞的共同愿望和中华民族的伟大复兴。</a:t>
            </a:r>
            <a:endParaRPr lang="zh-CN" altLang="en-US" sz="1800">
              <a:solidFill>
                <a:schemeClr val="accent2">
                  <a:lumMod val="75000"/>
                </a:schemeClr>
              </a:solidFill>
              <a:latin typeface="华文中宋" panose="02010600040101010101" charset="-122"/>
              <a:ea typeface="华文中宋" panose="02010600040101010101" charset="-122"/>
            </a:endParaRPr>
          </a:p>
        </p:txBody>
      </p:sp>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r="66687" b="70230"/>
          <a:stretch>
            <a:fillRect/>
          </a:stretch>
        </p:blipFill>
        <p:spPr>
          <a:xfrm>
            <a:off x="9" y="1"/>
            <a:ext cx="2953648" cy="986970"/>
          </a:xfrm>
          <a:custGeom>
            <a:avLst/>
            <a:gdLst>
              <a:gd name="connsiteX0" fmla="*/ 0 w 4061578"/>
              <a:gd name="connsiteY0" fmla="*/ 0 h 1814545"/>
              <a:gd name="connsiteX1" fmla="*/ 4061578 w 4061578"/>
              <a:gd name="connsiteY1" fmla="*/ 0 h 1814545"/>
              <a:gd name="connsiteX2" fmla="*/ 3982720 w 4061578"/>
              <a:gd name="connsiteY2" fmla="*/ 329770 h 1814545"/>
              <a:gd name="connsiteX3" fmla="*/ 2153920 w 4061578"/>
              <a:gd name="connsiteY3" fmla="*/ 908890 h 1814545"/>
              <a:gd name="connsiteX4" fmla="*/ 1412240 w 4061578"/>
              <a:gd name="connsiteY4" fmla="*/ 1081610 h 1814545"/>
              <a:gd name="connsiteX5" fmla="*/ 0 w 4061578"/>
              <a:gd name="connsiteY5" fmla="*/ 1814545 h 181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1578" h="1814545">
                <a:moveTo>
                  <a:pt x="0" y="0"/>
                </a:moveTo>
                <a:lnTo>
                  <a:pt x="4061578" y="0"/>
                </a:lnTo>
                <a:lnTo>
                  <a:pt x="3982720" y="329770"/>
                </a:lnTo>
                <a:lnTo>
                  <a:pt x="2153920" y="908890"/>
                </a:lnTo>
                <a:lnTo>
                  <a:pt x="1412240" y="1081610"/>
                </a:lnTo>
                <a:lnTo>
                  <a:pt x="0" y="1814545"/>
                </a:lnTo>
                <a:close/>
              </a:path>
            </a:pathLst>
          </a:custGeom>
        </p:spPr>
      </p:pic>
      <p:sp>
        <p:nvSpPr>
          <p:cNvPr id="6" name="Rectangle 3"/>
          <p:cNvSpPr txBox="1">
            <a:spLocks noChangeArrowheads="1"/>
          </p:cNvSpPr>
          <p:nvPr/>
        </p:nvSpPr>
        <p:spPr bwMode="auto">
          <a:xfrm>
            <a:off x="791210" y="793750"/>
            <a:ext cx="3865880" cy="259080"/>
          </a:xfrm>
          <a:prstGeom prst="rect">
            <a:avLst/>
          </a:prstGeom>
          <a:noFill/>
          <a:ln>
            <a:noFill/>
          </a:ln>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1434" tIns="25717" rIns="51434" bIns="25717"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三、</a:t>
            </a:r>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本次台海军演的</a:t>
            </a:r>
            <a:r>
              <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rPr>
              <a:t>意义</a:t>
            </a:r>
            <a:endParaRPr lang="zh-CN" altLang="en-US" sz="1800" b="1" dirty="0">
              <a:ln w="1905">
                <a:solidFill>
                  <a:schemeClr val="accent5">
                    <a:lumMod val="60000"/>
                    <a:lumOff val="40000"/>
                  </a:schemeClr>
                </a:solidFill>
              </a:ln>
              <a:solidFill>
                <a:schemeClr val="accent1">
                  <a:lumMod val="50000"/>
                </a:schemeClr>
              </a:solidFill>
              <a:effectLst>
                <a:innerShdw blurRad="69850" dist="43180" dir="5400000">
                  <a:srgbClr val="000000">
                    <a:alpha val="65000"/>
                  </a:srgbClr>
                </a:innerShdw>
              </a:effectLst>
              <a:latin typeface="方正大黑简体" panose="02010601030101010101" pitchFamily="2" charset="-122"/>
              <a:ea typeface="方正大黑简体" panose="02010601030101010101" pitchFamily="2" charset="-122"/>
            </a:endParaRPr>
          </a:p>
        </p:txBody>
      </p:sp>
      <p:sp>
        <p:nvSpPr>
          <p:cNvPr id="22" name="Rectangle 19"/>
          <p:cNvSpPr>
            <a:spLocks noChangeArrowheads="1"/>
          </p:cNvSpPr>
          <p:nvPr/>
        </p:nvSpPr>
        <p:spPr bwMode="auto">
          <a:xfrm rot="10800000" flipV="1">
            <a:off x="5051618" y="41075"/>
            <a:ext cx="4055118" cy="461848"/>
          </a:xfrm>
          <a:prstGeom prst="bevel">
            <a:avLst/>
          </a:prstGeom>
          <a:solidFill>
            <a:schemeClr val="accent5">
              <a:lumMod val="75000"/>
            </a:schemeClr>
          </a:solidFill>
          <a:ln>
            <a:solidFill>
              <a:schemeClr val="accent1">
                <a:lumMod val="50000"/>
              </a:schemeClr>
            </a:solidFill>
          </a:ln>
          <a:effectLst>
            <a:outerShdw blurRad="76200" dir="13500000" sy="23000" kx="1200000" algn="br" rotWithShape="0">
              <a:prstClr val="black">
                <a:alpha val="20000"/>
              </a:prstClr>
            </a:outerShdw>
          </a:effectLst>
        </p:spPr>
        <p:txBody>
          <a:bodyPr lIns="68579" tIns="34289" rIns="68579" bIns="34289" anchor="ctr"/>
          <a:lstStyle/>
          <a:p>
            <a:pPr algn="ct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军事理论</a:t>
            </a:r>
            <a:r>
              <a:rPr lang="en-US"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a:t>
            </a: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优秀研学分享</a:t>
            </a:r>
            <a:endParaRPr lang="zh-CN"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endParaRPr>
          </a:p>
        </p:txBody>
      </p:sp>
      <p:pic>
        <p:nvPicPr>
          <p:cNvPr id="24" name="图片 23"/>
          <p:cNvPicPr>
            <a:picLocks noChangeAspect="1"/>
          </p:cNvPicPr>
          <p:nvPr/>
        </p:nvPicPr>
        <p:blipFill>
          <a:blip r:embed="rId2"/>
          <a:stretch>
            <a:fillRect/>
          </a:stretch>
        </p:blipFill>
        <p:spPr>
          <a:xfrm>
            <a:off x="5141332" y="115187"/>
            <a:ext cx="329508" cy="319083"/>
          </a:xfrm>
          <a:prstGeom prst="rect">
            <a:avLst/>
          </a:prstGeom>
        </p:spPr>
      </p:pic>
      <p:sp>
        <p:nvSpPr>
          <p:cNvPr id="3" name="文本框 2"/>
          <p:cNvSpPr txBox="1"/>
          <p:nvPr/>
        </p:nvSpPr>
        <p:spPr>
          <a:xfrm>
            <a:off x="791210" y="1177290"/>
            <a:ext cx="3923665" cy="3592830"/>
          </a:xfrm>
          <a:prstGeom prst="rect">
            <a:avLst/>
          </a:prstGeom>
          <a:noFill/>
        </p:spPr>
        <p:txBody>
          <a:bodyPr wrap="square" rtlCol="0">
            <a:noAutofit/>
          </a:bodyPr>
          <a:p>
            <a:r>
              <a:rPr lang="zh-CN" altLang="en-US" sz="2000" b="1">
                <a:solidFill>
                  <a:schemeClr val="accent1"/>
                </a:solidFill>
                <a:latin typeface="华文中宋" panose="02010600040101010101" charset="-122"/>
                <a:ea typeface="华文中宋" panose="02010600040101010101" charset="-122"/>
              </a:rPr>
              <a:t>对</a:t>
            </a:r>
            <a:r>
              <a:rPr lang="zh-CN" altLang="en-US" sz="2000" b="1">
                <a:solidFill>
                  <a:schemeClr val="accent1"/>
                </a:solidFill>
                <a:latin typeface="华文中宋" panose="02010600040101010101" charset="-122"/>
                <a:ea typeface="华文中宋" panose="02010600040101010101" charset="-122"/>
              </a:rPr>
              <a:t>中美关系的影响：</a:t>
            </a:r>
            <a:endParaRPr lang="zh-CN" altLang="en-US" sz="1800" b="1">
              <a:solidFill>
                <a:schemeClr val="accent2">
                  <a:lumMod val="75000"/>
                </a:schemeClr>
              </a:solidFill>
              <a:latin typeface="华文中宋" panose="02010600040101010101" charset="-122"/>
              <a:ea typeface="华文中宋" panose="02010600040101010101" charset="-122"/>
            </a:endParaRPr>
          </a:p>
          <a:p>
            <a:r>
              <a:rPr lang="en-US" altLang="zh-CN" sz="1800">
                <a:solidFill>
                  <a:schemeClr val="accent2">
                    <a:lumMod val="75000"/>
                  </a:schemeClr>
                </a:solidFill>
                <a:latin typeface="华文中宋" panose="02010600040101010101" charset="-122"/>
                <a:ea typeface="华文中宋" panose="02010600040101010101" charset="-122"/>
              </a:rPr>
              <a:t>  </a:t>
            </a:r>
            <a:r>
              <a:rPr lang="zh-CN" altLang="en-US" sz="1800">
                <a:solidFill>
                  <a:schemeClr val="accent2">
                    <a:lumMod val="75000"/>
                  </a:schemeClr>
                </a:solidFill>
                <a:latin typeface="华文中宋" panose="02010600040101010101" charset="-122"/>
                <a:ea typeface="华文中宋" panose="02010600040101010101" charset="-122"/>
              </a:rPr>
              <a:t>面对赖清德明目张胆的挑衅以及美国高官接二连三的对台表态的行为，深深触碰到我国的底线，而本次的台海军演，正是对种种行为强有力的回击，显示出其坚决维护国家主权和领土完整的决心。对于中美关系而言，美方向“台独”分子释放错误信号，妄图“以台制华”，只会让两国关系持续恶化，最终损害的还是美国的利益。</a:t>
            </a:r>
            <a:endParaRPr lang="zh-CN" altLang="en-US" sz="1800">
              <a:solidFill>
                <a:schemeClr val="accent2">
                  <a:lumMod val="75000"/>
                </a:schemeClr>
              </a:solidFill>
              <a:latin typeface="华文中宋" panose="02010600040101010101" charset="-122"/>
              <a:ea typeface="华文中宋" panose="02010600040101010101" charset="-122"/>
            </a:endParaRPr>
          </a:p>
        </p:txBody>
      </p:sp>
      <p:sp>
        <p:nvSpPr>
          <p:cNvPr id="2" name="矩形 1"/>
          <p:cNvSpPr/>
          <p:nvPr/>
        </p:nvSpPr>
        <p:spPr>
          <a:xfrm>
            <a:off x="5109210" y="831215"/>
            <a:ext cx="3550920" cy="4005580"/>
          </a:xfrm>
          <a:prstGeom prst="rect">
            <a:avLst/>
          </a:prstGeom>
          <a:blipFill rotWithShape="1">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r="66687" b="70230"/>
          <a:stretch>
            <a:fillRect/>
          </a:stretch>
        </p:blipFill>
        <p:spPr>
          <a:xfrm>
            <a:off x="9" y="1"/>
            <a:ext cx="2953648" cy="986970"/>
          </a:xfrm>
          <a:custGeom>
            <a:avLst/>
            <a:gdLst>
              <a:gd name="connsiteX0" fmla="*/ 0 w 4061578"/>
              <a:gd name="connsiteY0" fmla="*/ 0 h 1814545"/>
              <a:gd name="connsiteX1" fmla="*/ 4061578 w 4061578"/>
              <a:gd name="connsiteY1" fmla="*/ 0 h 1814545"/>
              <a:gd name="connsiteX2" fmla="*/ 3982720 w 4061578"/>
              <a:gd name="connsiteY2" fmla="*/ 329770 h 1814545"/>
              <a:gd name="connsiteX3" fmla="*/ 2153920 w 4061578"/>
              <a:gd name="connsiteY3" fmla="*/ 908890 h 1814545"/>
              <a:gd name="connsiteX4" fmla="*/ 1412240 w 4061578"/>
              <a:gd name="connsiteY4" fmla="*/ 1081610 h 1814545"/>
              <a:gd name="connsiteX5" fmla="*/ 0 w 4061578"/>
              <a:gd name="connsiteY5" fmla="*/ 1814545 h 181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1578" h="1814545">
                <a:moveTo>
                  <a:pt x="0" y="0"/>
                </a:moveTo>
                <a:lnTo>
                  <a:pt x="4061578" y="0"/>
                </a:lnTo>
                <a:lnTo>
                  <a:pt x="3982720" y="329770"/>
                </a:lnTo>
                <a:lnTo>
                  <a:pt x="2153920" y="908890"/>
                </a:lnTo>
                <a:lnTo>
                  <a:pt x="1412240" y="1081610"/>
                </a:lnTo>
                <a:lnTo>
                  <a:pt x="0" y="1814545"/>
                </a:lnTo>
                <a:close/>
              </a:path>
            </a:pathLst>
          </a:custGeom>
        </p:spPr>
      </p:pic>
      <p:sp>
        <p:nvSpPr>
          <p:cNvPr id="23" name="Rectangle 19"/>
          <p:cNvSpPr>
            <a:spLocks noChangeArrowheads="1"/>
          </p:cNvSpPr>
          <p:nvPr/>
        </p:nvSpPr>
        <p:spPr bwMode="auto">
          <a:xfrm rot="10800000" flipV="1">
            <a:off x="5051618" y="41075"/>
            <a:ext cx="4055118" cy="461848"/>
          </a:xfrm>
          <a:prstGeom prst="bevel">
            <a:avLst/>
          </a:prstGeom>
          <a:solidFill>
            <a:schemeClr val="accent5">
              <a:lumMod val="75000"/>
            </a:schemeClr>
          </a:solidFill>
          <a:ln>
            <a:solidFill>
              <a:schemeClr val="accent1">
                <a:lumMod val="50000"/>
              </a:schemeClr>
            </a:solidFill>
          </a:ln>
          <a:effectLst>
            <a:outerShdw blurRad="76200" dir="13500000" sy="23000" kx="1200000" algn="br" rotWithShape="0">
              <a:prstClr val="black">
                <a:alpha val="20000"/>
              </a:prstClr>
            </a:outerShdw>
          </a:effectLst>
        </p:spPr>
        <p:txBody>
          <a:bodyPr lIns="68579" tIns="34289" rIns="68579" bIns="34289" anchor="ctr"/>
          <a:lstStyle/>
          <a:p>
            <a:pPr algn="ct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军事理论</a:t>
            </a:r>
            <a:r>
              <a:rPr lang="en-US"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a:t>
            </a:r>
            <a:r>
              <a:rPr lang="zh-CN" altLang="en-US"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rPr>
              <a:t>优秀研学分享</a:t>
            </a:r>
            <a:endParaRPr lang="zh-CN" altLang="zh-CN" sz="2000" dirty="0">
              <a:solidFill>
                <a:schemeClr val="bg1"/>
              </a:solidFill>
              <a:latin typeface="方正大黑简体" panose="02010601030101010101" pitchFamily="2" charset="-122"/>
              <a:ea typeface="方正大黑简体" panose="02010601030101010101" pitchFamily="2" charset="-122"/>
              <a:sym typeface="MS PGothic" panose="020B0600070205080204" pitchFamily="34" charset="-128"/>
            </a:endParaRPr>
          </a:p>
        </p:txBody>
      </p:sp>
      <p:pic>
        <p:nvPicPr>
          <p:cNvPr id="26" name="图片 25"/>
          <p:cNvPicPr>
            <a:picLocks noChangeAspect="1"/>
          </p:cNvPicPr>
          <p:nvPr/>
        </p:nvPicPr>
        <p:blipFill>
          <a:blip r:embed="rId2"/>
          <a:stretch>
            <a:fillRect/>
          </a:stretch>
        </p:blipFill>
        <p:spPr>
          <a:xfrm>
            <a:off x="5141332" y="115187"/>
            <a:ext cx="329508" cy="319083"/>
          </a:xfrm>
          <a:prstGeom prst="rect">
            <a:avLst/>
          </a:prstGeom>
        </p:spPr>
      </p:pic>
      <p:sp>
        <p:nvSpPr>
          <p:cNvPr id="4" name="文本框 3"/>
          <p:cNvSpPr txBox="1"/>
          <p:nvPr/>
        </p:nvSpPr>
        <p:spPr>
          <a:xfrm>
            <a:off x="2473034" y="1404261"/>
            <a:ext cx="4606139" cy="1569660"/>
          </a:xfrm>
          <a:prstGeom prst="rect">
            <a:avLst/>
          </a:prstGeom>
          <a:noFill/>
        </p:spPr>
        <p:txBody>
          <a:bodyPr wrap="square">
            <a:spAutoFit/>
          </a:bodyPr>
          <a:lstStyle/>
          <a:p>
            <a:pPr algn="ctr"/>
            <a:r>
              <a:rPr lang="zh-CN" altLang="en-US" sz="3200" dirty="0">
                <a:solidFill>
                  <a:schemeClr val="accent1">
                    <a:lumMod val="50000"/>
                  </a:schemeClr>
                </a:solidFill>
                <a:latin typeface="华文琥珀" panose="02010800040101010101" pitchFamily="2" charset="-122"/>
                <a:ea typeface="华文琥珀" panose="02010800040101010101" pitchFamily="2" charset="-122"/>
              </a:rPr>
              <a:t>分享完毕</a:t>
            </a:r>
            <a:endParaRPr lang="en-US" altLang="zh-CN" sz="3200" dirty="0">
              <a:solidFill>
                <a:schemeClr val="accent1">
                  <a:lumMod val="50000"/>
                </a:schemeClr>
              </a:solidFill>
              <a:latin typeface="华文琥珀" panose="02010800040101010101" pitchFamily="2" charset="-122"/>
              <a:ea typeface="华文琥珀" panose="02010800040101010101" pitchFamily="2" charset="-122"/>
            </a:endParaRPr>
          </a:p>
          <a:p>
            <a:pPr algn="ctr"/>
            <a:r>
              <a:rPr lang="zh-CN" altLang="en-US" sz="3200" dirty="0">
                <a:solidFill>
                  <a:schemeClr val="accent1">
                    <a:lumMod val="50000"/>
                  </a:schemeClr>
                </a:solidFill>
                <a:latin typeface="华文琥珀" panose="02010800040101010101" pitchFamily="2" charset="-122"/>
                <a:ea typeface="华文琥珀" panose="02010800040101010101" pitchFamily="2" charset="-122"/>
              </a:rPr>
              <a:t>欢迎大家提出宝贵意见</a:t>
            </a:r>
            <a:endParaRPr lang="en-US" altLang="zh-CN" sz="3200" dirty="0">
              <a:solidFill>
                <a:schemeClr val="accent1">
                  <a:lumMod val="50000"/>
                </a:schemeClr>
              </a:solidFill>
              <a:latin typeface="华文琥珀" panose="02010800040101010101" pitchFamily="2" charset="-122"/>
              <a:ea typeface="华文琥珀" panose="02010800040101010101" pitchFamily="2" charset="-122"/>
            </a:endParaRPr>
          </a:p>
          <a:p>
            <a:pPr algn="ctr"/>
            <a:r>
              <a:rPr lang="zh-CN" altLang="en-US" sz="3200" dirty="0">
                <a:solidFill>
                  <a:schemeClr val="accent1">
                    <a:lumMod val="50000"/>
                  </a:schemeClr>
                </a:solidFill>
                <a:latin typeface="华文琥珀" panose="02010800040101010101" pitchFamily="2" charset="-122"/>
                <a:ea typeface="华文琥珀" panose="02010800040101010101" pitchFamily="2" charset="-122"/>
              </a:rPr>
              <a:t>以帮我们改进完善</a:t>
            </a:r>
            <a:endParaRPr lang="en-US" altLang="zh-CN" sz="3200" dirty="0">
              <a:solidFill>
                <a:schemeClr val="accent1">
                  <a:lumMod val="50000"/>
                </a:schemeClr>
              </a:solidFill>
              <a:latin typeface="华文琥珀" panose="02010800040101010101" pitchFamily="2" charset="-122"/>
              <a:ea typeface="华文琥珀" panose="02010800040101010101" pitchFamily="2" charset="-122"/>
            </a:endParaRPr>
          </a:p>
        </p:txBody>
      </p:sp>
      <p:sp>
        <p:nvSpPr>
          <p:cNvPr id="7" name="文本框 6"/>
          <p:cNvSpPr txBox="1"/>
          <p:nvPr/>
        </p:nvSpPr>
        <p:spPr>
          <a:xfrm>
            <a:off x="3207424" y="3453226"/>
            <a:ext cx="3137361" cy="1077218"/>
          </a:xfrm>
          <a:prstGeom prst="rect">
            <a:avLst/>
          </a:prstGeom>
          <a:noFill/>
        </p:spPr>
        <p:txBody>
          <a:bodyPr wrap="square">
            <a:spAutoFit/>
          </a:bodyPr>
          <a:lstStyle/>
          <a:p>
            <a:pPr algn="ctr"/>
            <a:r>
              <a:rPr lang="zh-CN" altLang="en-US" sz="1600" dirty="0">
                <a:solidFill>
                  <a:schemeClr val="accent1">
                    <a:lumMod val="50000"/>
                  </a:schemeClr>
                </a:solidFill>
                <a:latin typeface="华文琥珀" panose="02010800040101010101" pitchFamily="2" charset="-122"/>
                <a:ea typeface="华文琥珀" panose="02010800040101010101" pitchFamily="2" charset="-122"/>
              </a:rPr>
              <a:t>意见和更多素材反馈方式：</a:t>
            </a:r>
            <a:endParaRPr lang="en-US" altLang="zh-CN" sz="1600" dirty="0">
              <a:solidFill>
                <a:schemeClr val="accent1">
                  <a:lumMod val="50000"/>
                </a:schemeClr>
              </a:solidFill>
              <a:latin typeface="华文琥珀" panose="02010800040101010101" pitchFamily="2" charset="-122"/>
              <a:ea typeface="华文琥珀" panose="02010800040101010101" pitchFamily="2" charset="-122"/>
            </a:endParaRPr>
          </a:p>
          <a:p>
            <a:pPr algn="ctr"/>
            <a:r>
              <a:rPr lang="en-US" altLang="zh-CN" sz="1600" dirty="0">
                <a:solidFill>
                  <a:srgbClr val="FF0000"/>
                </a:solidFill>
                <a:latin typeface="华文琥珀" panose="02010800040101010101" pitchFamily="2" charset="-122"/>
                <a:ea typeface="华文琥珀" panose="02010800040101010101" pitchFamily="2" charset="-122"/>
              </a:rPr>
              <a:t>1.</a:t>
            </a:r>
            <a:r>
              <a:rPr lang="zh-CN" altLang="en-US" sz="1600" dirty="0">
                <a:solidFill>
                  <a:srgbClr val="FF0000"/>
                </a:solidFill>
                <a:latin typeface="华文琥珀" panose="02010800040101010101" pitchFamily="2" charset="-122"/>
                <a:ea typeface="华文琥珀" panose="02010800040101010101" pitchFamily="2" charset="-122"/>
              </a:rPr>
              <a:t>现场举手发言</a:t>
            </a:r>
            <a:endParaRPr lang="en-US" altLang="zh-CN" sz="1600" dirty="0">
              <a:solidFill>
                <a:srgbClr val="FF0000"/>
              </a:solidFill>
              <a:latin typeface="华文琥珀" panose="02010800040101010101" pitchFamily="2" charset="-122"/>
              <a:ea typeface="华文琥珀" panose="02010800040101010101" pitchFamily="2" charset="-122"/>
            </a:endParaRPr>
          </a:p>
          <a:p>
            <a:pPr algn="ctr"/>
            <a:r>
              <a:rPr lang="en-US" altLang="zh-CN" sz="1600" dirty="0">
                <a:solidFill>
                  <a:srgbClr val="FF0000"/>
                </a:solidFill>
                <a:latin typeface="华文琥珀" panose="02010800040101010101" pitchFamily="2" charset="-122"/>
                <a:ea typeface="华文琥珀" panose="02010800040101010101" pitchFamily="2" charset="-122"/>
              </a:rPr>
              <a:t>        2.</a:t>
            </a:r>
            <a:r>
              <a:rPr lang="zh-CN" altLang="en-US" sz="1600" dirty="0">
                <a:solidFill>
                  <a:srgbClr val="FF0000"/>
                </a:solidFill>
                <a:latin typeface="华文琥珀" panose="02010800040101010101" pitchFamily="2" charset="-122"/>
                <a:ea typeface="华文琥珀" panose="02010800040101010101" pitchFamily="2" charset="-122"/>
              </a:rPr>
              <a:t>小雅平台讨论留言</a:t>
            </a:r>
            <a:endParaRPr lang="en-US" altLang="zh-CN" sz="1600" dirty="0">
              <a:solidFill>
                <a:srgbClr val="FF0000"/>
              </a:solidFill>
              <a:latin typeface="华文琥珀" panose="02010800040101010101" pitchFamily="2" charset="-122"/>
              <a:ea typeface="华文琥珀" panose="02010800040101010101" pitchFamily="2" charset="-122"/>
            </a:endParaRPr>
          </a:p>
          <a:p>
            <a:r>
              <a:rPr lang="en-US" altLang="zh-CN" sz="1600" dirty="0">
                <a:solidFill>
                  <a:srgbClr val="FF0000"/>
                </a:solidFill>
                <a:latin typeface="华文琥珀" panose="02010800040101010101" pitchFamily="2" charset="-122"/>
                <a:ea typeface="华文琥珀" panose="02010800040101010101" pitchFamily="2" charset="-122"/>
              </a:rPr>
              <a:t>                3.</a:t>
            </a:r>
            <a:r>
              <a:rPr lang="zh-CN" altLang="en-US" sz="1600" dirty="0">
                <a:solidFill>
                  <a:srgbClr val="FF0000"/>
                </a:solidFill>
                <a:latin typeface="华文琥珀" panose="02010800040101010101" pitchFamily="2" charset="-122"/>
                <a:ea typeface="华文琥珀" panose="02010800040101010101" pitchFamily="2" charset="-122"/>
              </a:rPr>
              <a:t>当面交流</a:t>
            </a:r>
            <a:endParaRPr lang="en-US" altLang="zh-CN" sz="1600" dirty="0">
              <a:solidFill>
                <a:srgbClr val="FF0000"/>
              </a:solidFill>
              <a:latin typeface="华文琥珀" panose="02010800040101010101" pitchFamily="2" charset="-122"/>
              <a:ea typeface="华文琥珀" panose="02010800040101010101" pitchFamily="2" charset="-122"/>
            </a:endParaRPr>
          </a:p>
        </p:txBody>
      </p:sp>
    </p:spTree>
  </p:cSld>
  <p:clrMapOvr>
    <a:masterClrMapping/>
  </p:clrMapOvr>
  <p:transition spd="med">
    <p:fade/>
  </p:transition>
</p:sld>
</file>

<file path=ppt/tags/tag1.xml><?xml version="1.0" encoding="utf-8"?>
<p:tagLst xmlns:p="http://schemas.openxmlformats.org/presentationml/2006/main">
  <p:tag name="commondata" val="eyJoZGlkIjoiYzFhZGY0ZTViYWQyN2I0ZGJhNDk0OThkMjNkNmQ2MDYifQ=="/>
</p:tagLst>
</file>

<file path=ppt/theme/theme1.xml><?xml version="1.0" encoding="utf-8"?>
<a:theme xmlns:a="http://schemas.openxmlformats.org/drawingml/2006/main" name="主题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备注一级标题">
      <a:majorFont>
        <a:latin typeface="Arial"/>
        <a:ea typeface="黑体"/>
        <a:cs typeface=""/>
      </a:majorFont>
      <a:minorFont>
        <a:latin typeface="Arial"/>
        <a:ea typeface="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主题1</Template>
  <TotalTime>0</TotalTime>
  <Words>1633</Words>
  <Application>WPS 演示</Application>
  <PresentationFormat>全屏显示(16:9)</PresentationFormat>
  <Paragraphs>85</Paragraphs>
  <Slides>9</Slides>
  <Notes>7</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9</vt:i4>
      </vt:variant>
    </vt:vector>
  </HeadingPairs>
  <TitlesOfParts>
    <vt:vector size="29" baseType="lpstr">
      <vt:lpstr>Arial</vt:lpstr>
      <vt:lpstr>宋体</vt:lpstr>
      <vt:lpstr>Wingdings</vt:lpstr>
      <vt:lpstr>方正小标宋简体</vt:lpstr>
      <vt:lpstr>楷体</vt:lpstr>
      <vt:lpstr>仿宋</vt:lpstr>
      <vt:lpstr>Lato Regular</vt:lpstr>
      <vt:lpstr>Aloisen GrooveU</vt:lpstr>
      <vt:lpstr>Lato Hairline</vt:lpstr>
      <vt:lpstr>Lato Light</vt:lpstr>
      <vt:lpstr>微软雅黑</vt:lpstr>
      <vt:lpstr>方正大黑简体</vt:lpstr>
      <vt:lpstr>MS PGothic</vt:lpstr>
      <vt:lpstr>华文中宋</vt:lpstr>
      <vt:lpstr>方正粗圆简体</vt:lpstr>
      <vt:lpstr>华文琥珀</vt:lpstr>
      <vt:lpstr>Arial Unicode MS</vt:lpstr>
      <vt:lpstr>黑体</vt:lpstr>
      <vt:lpstr>Calibri</vt:lpstr>
      <vt:lpstr>主题1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dc:title>
  <dc:creator>Lenovo</dc:creator>
  <cp:lastModifiedBy>WPS_1695354111</cp:lastModifiedBy>
  <cp:revision>2898</cp:revision>
  <dcterms:created xsi:type="dcterms:W3CDTF">2018-03-06T15:04:00Z</dcterms:created>
  <dcterms:modified xsi:type="dcterms:W3CDTF">2024-05-30T09:26:31Z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2052-11.8.6.11825</vt:lpwstr>
  </property>
  <property fmtid="{D5CDD505-2E9C-101B-9397-08002B2CF9AE}" pid="3" name="ICV">
    <vt:lpwstr>039E92FE7B214C3A848178297FB6EDEF</vt:lpwstr>
  </property>
</Properties>
</file>